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79" r:id="rId6"/>
    <p:sldId id="261" r:id="rId7"/>
    <p:sldId id="259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81" r:id="rId16"/>
    <p:sldId id="269" r:id="rId17"/>
    <p:sldId id="271" r:id="rId18"/>
    <p:sldId id="270" r:id="rId19"/>
    <p:sldId id="277" r:id="rId20"/>
    <p:sldId id="274" r:id="rId21"/>
    <p:sldId id="273" r:id="rId22"/>
    <p:sldId id="258" r:id="rId23"/>
    <p:sldId id="276" r:id="rId24"/>
    <p:sldId id="278" r:id="rId25"/>
    <p:sldId id="275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215"/>
    <a:srgbClr val="FA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AE68C-3617-4814-A1B6-284FE966C8B9}" v="16" dt="2023-04-12T21:47:19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943C-1553-4CE6-BD57-3AF17BE480C3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C012-0D62-4B70-83D0-EB30B0995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4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943C-1553-4CE6-BD57-3AF17BE480C3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C012-0D62-4B70-83D0-EB30B0995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7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943C-1553-4CE6-BD57-3AF17BE480C3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C012-0D62-4B70-83D0-EB30B0995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52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943C-1553-4CE6-BD57-3AF17BE480C3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C012-0D62-4B70-83D0-EB30B0995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88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943C-1553-4CE6-BD57-3AF17BE480C3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C012-0D62-4B70-83D0-EB30B0995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0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accent4"/>
            </a:gs>
            <a:gs pos="55000">
              <a:schemeClr val="accent2">
                <a:alpha val="73000"/>
              </a:schemeClr>
            </a:gs>
            <a:gs pos="100000">
              <a:srgbClr val="EF721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5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92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943C-1553-4CE6-BD57-3AF17BE480C3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C012-0D62-4B70-83D0-EB30B0995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7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943C-1553-4CE6-BD57-3AF17BE480C3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C012-0D62-4B70-83D0-EB30B0995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0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943C-1553-4CE6-BD57-3AF17BE480C3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C012-0D62-4B70-83D0-EB30B0995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7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943C-1553-4CE6-BD57-3AF17BE480C3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C012-0D62-4B70-83D0-EB30B0995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1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943C-1553-4CE6-BD57-3AF17BE480C3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C012-0D62-4B70-83D0-EB30B0995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5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943C-1553-4CE6-BD57-3AF17BE480C3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C012-0D62-4B70-83D0-EB30B0995D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CD41A-2BF0-E775-38A7-61FBF3EB902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0">
            <a:gsLst>
              <a:gs pos="0">
                <a:schemeClr val="accent2">
                  <a:alpha val="90000"/>
                </a:schemeClr>
              </a:gs>
              <a:gs pos="49000">
                <a:srgbClr val="FFC000"/>
              </a:gs>
              <a:gs pos="81000">
                <a:srgbClr val="FFC000">
                  <a:alpha val="74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4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8943C-1553-4CE6-BD57-3AF17BE480C3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C012-0D62-4B70-83D0-EB30B0995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8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55000">
              <a:schemeClr val="accent2">
                <a:alpha val="73000"/>
              </a:schemeClr>
            </a:gs>
            <a:gs pos="100000">
              <a:srgbClr val="EF721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B57D5BE6-3E09-20F3-1B79-48BB0849B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5" y="2492408"/>
            <a:ext cx="2377962" cy="2377962"/>
          </a:xfrm>
          <a:prstGeom prst="ellipse">
            <a:avLst/>
          </a:prstGeom>
          <a:solidFill>
            <a:schemeClr val="bg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13275C-956A-4F3E-A1A6-B4848F30DEF9}"/>
              </a:ext>
            </a:extLst>
          </p:cNvPr>
          <p:cNvSpPr txBox="1"/>
          <p:nvPr/>
        </p:nvSpPr>
        <p:spPr>
          <a:xfrm>
            <a:off x="240511" y="6243715"/>
            <a:ext cx="282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JULIE YOUNKIN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44F5C8-7624-3FBB-FF1C-42424FC91E6E}"/>
              </a:ext>
            </a:extLst>
          </p:cNvPr>
          <p:cNvSpPr txBox="1"/>
          <p:nvPr/>
        </p:nvSpPr>
        <p:spPr>
          <a:xfrm>
            <a:off x="3556577" y="2250228"/>
            <a:ext cx="53970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DECODING </a:t>
            </a:r>
          </a:p>
          <a:p>
            <a:r>
              <a:rPr lang="en-US" sz="6000" b="1" dirty="0">
                <a:solidFill>
                  <a:schemeClr val="bg1"/>
                </a:solidFill>
              </a:rPr>
              <a:t>EMOTIONAL </a:t>
            </a:r>
          </a:p>
          <a:p>
            <a:r>
              <a:rPr lang="en-US" sz="6000" b="1" dirty="0">
                <a:solidFill>
                  <a:schemeClr val="bg1"/>
                </a:solidFill>
              </a:rPr>
              <a:t>INTELLIGENCE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1F48CE-7749-5E6A-0C98-EBE459F0FB40}"/>
              </a:ext>
            </a:extLst>
          </p:cNvPr>
          <p:cNvSpPr txBox="1"/>
          <p:nvPr/>
        </p:nvSpPr>
        <p:spPr>
          <a:xfrm>
            <a:off x="3556577" y="492742"/>
            <a:ext cx="4933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SODAK SHRM</a:t>
            </a:r>
          </a:p>
        </p:txBody>
      </p:sp>
    </p:spTree>
    <p:extLst>
      <p:ext uri="{BB962C8B-B14F-4D97-AF65-F5344CB8AC3E}">
        <p14:creationId xmlns:p14="http://schemas.microsoft.com/office/powerpoint/2010/main" val="155753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62073A-DF5C-A1C1-FAD5-9D7A1351403A}"/>
              </a:ext>
            </a:extLst>
          </p:cNvPr>
          <p:cNvCxnSpPr>
            <a:cxnSpLocks/>
          </p:cNvCxnSpPr>
          <p:nvPr/>
        </p:nvCxnSpPr>
        <p:spPr>
          <a:xfrm>
            <a:off x="1871002" y="450168"/>
            <a:ext cx="0" cy="5188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23C9AA-66FE-C92B-D0D7-89AA58E99D7F}"/>
              </a:ext>
            </a:extLst>
          </p:cNvPr>
          <p:cNvCxnSpPr>
            <a:cxnSpLocks/>
          </p:cNvCxnSpPr>
          <p:nvPr/>
        </p:nvCxnSpPr>
        <p:spPr>
          <a:xfrm flipH="1">
            <a:off x="1871002" y="5638801"/>
            <a:ext cx="5556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F025B0-F934-C31B-F76D-8B30E785AE89}"/>
              </a:ext>
            </a:extLst>
          </p:cNvPr>
          <p:cNvSpPr txBox="1"/>
          <p:nvPr/>
        </p:nvSpPr>
        <p:spPr>
          <a:xfrm rot="16200000">
            <a:off x="-1162446" y="2584458"/>
            <a:ext cx="4346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Agreed to Second 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6F056-4E61-4129-C9D6-D9A5CCDF2880}"/>
              </a:ext>
            </a:extLst>
          </p:cNvPr>
          <p:cNvSpPr/>
          <p:nvPr/>
        </p:nvSpPr>
        <p:spPr>
          <a:xfrm>
            <a:off x="2954214" y="4023366"/>
            <a:ext cx="1266093" cy="1615433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3F877C-7ECC-4D2A-122E-B66DC9E08F5A}"/>
              </a:ext>
            </a:extLst>
          </p:cNvPr>
          <p:cNvSpPr/>
          <p:nvPr/>
        </p:nvSpPr>
        <p:spPr>
          <a:xfrm>
            <a:off x="5372685" y="1842875"/>
            <a:ext cx="1266093" cy="3795924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DA0C14-72C9-F1E2-E036-CF1A02F5C267}"/>
              </a:ext>
            </a:extLst>
          </p:cNvPr>
          <p:cNvSpPr txBox="1"/>
          <p:nvPr/>
        </p:nvSpPr>
        <p:spPr>
          <a:xfrm>
            <a:off x="2755833" y="5687867"/>
            <a:ext cx="1788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Two or less</a:t>
            </a:r>
          </a:p>
          <a:p>
            <a:pPr algn="ctr"/>
            <a:r>
              <a:rPr lang="en-US" dirty="0"/>
              <a:t>Follow-Up Questions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37785-291B-2B22-0B25-DCB5E8B1A2A7}"/>
              </a:ext>
            </a:extLst>
          </p:cNvPr>
          <p:cNvSpPr txBox="1"/>
          <p:nvPr/>
        </p:nvSpPr>
        <p:spPr>
          <a:xfrm>
            <a:off x="5111716" y="5687867"/>
            <a:ext cx="1788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Four+</a:t>
            </a:r>
          </a:p>
          <a:p>
            <a:pPr algn="ctr"/>
            <a:r>
              <a:rPr lang="en-US" dirty="0"/>
              <a:t>Follow-Up</a:t>
            </a:r>
          </a:p>
          <a:p>
            <a:pPr algn="ctr"/>
            <a:r>
              <a:rPr lang="en-US" dirty="0"/>
              <a:t>Questions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F24A3-2B9E-6404-57C2-8CB0F291E2BE}"/>
              </a:ext>
            </a:extLst>
          </p:cNvPr>
          <p:cNvSpPr txBox="1"/>
          <p:nvPr/>
        </p:nvSpPr>
        <p:spPr>
          <a:xfrm>
            <a:off x="1442624" y="499237"/>
            <a:ext cx="717451" cy="5090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dirty="0"/>
              <a:t>7.0</a:t>
            </a:r>
          </a:p>
          <a:p>
            <a:pPr>
              <a:lnSpc>
                <a:spcPts val="2800"/>
              </a:lnSpc>
            </a:pPr>
            <a:endParaRPr lang="en-US" dirty="0"/>
          </a:p>
          <a:p>
            <a:pPr>
              <a:lnSpc>
                <a:spcPts val="2800"/>
              </a:lnSpc>
            </a:pPr>
            <a:r>
              <a:rPr lang="en-US" dirty="0"/>
              <a:t>6.5</a:t>
            </a:r>
          </a:p>
          <a:p>
            <a:pPr>
              <a:lnSpc>
                <a:spcPts val="2800"/>
              </a:lnSpc>
            </a:pPr>
            <a:endParaRPr lang="en-US" dirty="0"/>
          </a:p>
          <a:p>
            <a:pPr>
              <a:lnSpc>
                <a:spcPts val="2800"/>
              </a:lnSpc>
            </a:pPr>
            <a:r>
              <a:rPr lang="en-US" dirty="0"/>
              <a:t>6.0</a:t>
            </a:r>
          </a:p>
          <a:p>
            <a:pPr>
              <a:lnSpc>
                <a:spcPts val="2800"/>
              </a:lnSpc>
            </a:pPr>
            <a:endParaRPr lang="en-US" dirty="0"/>
          </a:p>
          <a:p>
            <a:pPr>
              <a:lnSpc>
                <a:spcPts val="2800"/>
              </a:lnSpc>
            </a:pPr>
            <a:r>
              <a:rPr lang="en-US" dirty="0"/>
              <a:t>5.5</a:t>
            </a:r>
          </a:p>
          <a:p>
            <a:pPr>
              <a:lnSpc>
                <a:spcPts val="2800"/>
              </a:lnSpc>
            </a:pPr>
            <a:endParaRPr lang="en-US" dirty="0"/>
          </a:p>
          <a:p>
            <a:pPr>
              <a:lnSpc>
                <a:spcPts val="2800"/>
              </a:lnSpc>
            </a:pPr>
            <a:r>
              <a:rPr lang="en-US" dirty="0"/>
              <a:t>5.0</a:t>
            </a:r>
          </a:p>
          <a:p>
            <a:pPr>
              <a:lnSpc>
                <a:spcPts val="2800"/>
              </a:lnSpc>
            </a:pPr>
            <a:endParaRPr lang="en-US" dirty="0"/>
          </a:p>
          <a:p>
            <a:pPr>
              <a:lnSpc>
                <a:spcPts val="2800"/>
              </a:lnSpc>
            </a:pPr>
            <a:r>
              <a:rPr lang="en-US" dirty="0"/>
              <a:t>4.5</a:t>
            </a:r>
          </a:p>
          <a:p>
            <a:pPr>
              <a:lnSpc>
                <a:spcPts val="2800"/>
              </a:lnSpc>
            </a:pPr>
            <a:endParaRPr lang="en-US" dirty="0"/>
          </a:p>
          <a:p>
            <a:pPr>
              <a:lnSpc>
                <a:spcPts val="2800"/>
              </a:lnSpc>
            </a:pPr>
            <a:r>
              <a:rPr lang="en-US" dirty="0"/>
              <a:t>4.0</a:t>
            </a:r>
          </a:p>
          <a:p>
            <a:pPr>
              <a:lnSpc>
                <a:spcPts val="28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68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16C9AE-85C6-BFB4-96A5-DCBC100E8947}"/>
              </a:ext>
            </a:extLst>
          </p:cNvPr>
          <p:cNvSpPr txBox="1"/>
          <p:nvPr/>
        </p:nvSpPr>
        <p:spPr>
          <a:xfrm>
            <a:off x="1885071" y="1838740"/>
            <a:ext cx="5683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#2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BE A BETTER LISTENER</a:t>
            </a:r>
          </a:p>
        </p:txBody>
      </p:sp>
    </p:spTree>
    <p:extLst>
      <p:ext uri="{BB962C8B-B14F-4D97-AF65-F5344CB8AC3E}">
        <p14:creationId xmlns:p14="http://schemas.microsoft.com/office/powerpoint/2010/main" val="334801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C68DCD-10E1-E8D2-7A3D-7F47DE85D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103" y="761769"/>
            <a:ext cx="3523793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8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74DADA-8165-23B8-7052-4AF19A330F0E}"/>
              </a:ext>
            </a:extLst>
          </p:cNvPr>
          <p:cNvSpPr txBox="1"/>
          <p:nvPr/>
        </p:nvSpPr>
        <p:spPr>
          <a:xfrm>
            <a:off x="0" y="106268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HABIT #5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E7882-D000-03EA-3C3F-D33292901007}"/>
              </a:ext>
            </a:extLst>
          </p:cNvPr>
          <p:cNvSpPr txBox="1"/>
          <p:nvPr/>
        </p:nvSpPr>
        <p:spPr>
          <a:xfrm>
            <a:off x="2816006" y="2184121"/>
            <a:ext cx="351198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SEEK</a:t>
            </a:r>
          </a:p>
          <a:p>
            <a:pPr algn="ctr"/>
            <a:r>
              <a:rPr lang="en-US" sz="4400" b="1" dirty="0"/>
              <a:t>FIRST TO </a:t>
            </a:r>
          </a:p>
          <a:p>
            <a:pPr algn="ctr"/>
            <a:r>
              <a:rPr lang="en-US" sz="4400" b="1" dirty="0"/>
              <a:t>UNDERSTAND</a:t>
            </a:r>
          </a:p>
          <a:p>
            <a:pPr algn="ctr"/>
            <a:r>
              <a:rPr lang="en-US" sz="4400" b="1" dirty="0"/>
              <a:t>THEN</a:t>
            </a:r>
          </a:p>
          <a:p>
            <a:pPr algn="ctr"/>
            <a:r>
              <a:rPr lang="en-US" sz="4400" b="1" dirty="0"/>
              <a:t>TO BE </a:t>
            </a:r>
          </a:p>
          <a:p>
            <a:pPr algn="ctr"/>
            <a:r>
              <a:rPr lang="en-US" sz="4400" b="1" dirty="0"/>
              <a:t>UNDERSTOOD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6247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699024-EF4D-B4B9-69D3-039E9EA14E42}"/>
              </a:ext>
            </a:extLst>
          </p:cNvPr>
          <p:cNvSpPr txBox="1"/>
          <p:nvPr/>
        </p:nvSpPr>
        <p:spPr>
          <a:xfrm>
            <a:off x="1308296" y="2278337"/>
            <a:ext cx="694943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INTERNAL PRE-OCCUPATION</a:t>
            </a:r>
          </a:p>
          <a:p>
            <a:endParaRPr lang="en-US" sz="4000" b="1" dirty="0"/>
          </a:p>
          <a:p>
            <a:pPr algn="ctr"/>
            <a:r>
              <a:rPr lang="en-US" sz="4000" b="1" dirty="0"/>
              <a:t>we speak 200 wpm</a:t>
            </a:r>
          </a:p>
          <a:p>
            <a:pPr algn="ctr"/>
            <a:r>
              <a:rPr lang="en-US" sz="4000" b="1" dirty="0"/>
              <a:t>but we can hear 400 wpm</a:t>
            </a:r>
          </a:p>
        </p:txBody>
      </p:sp>
    </p:spTree>
    <p:extLst>
      <p:ext uri="{BB962C8B-B14F-4D97-AF65-F5344CB8AC3E}">
        <p14:creationId xmlns:p14="http://schemas.microsoft.com/office/powerpoint/2010/main" val="3540542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A2F978EE-EF7A-CA45-9BC5-10A86CE32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11" y="0"/>
            <a:ext cx="457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C84054-F9A1-1539-E620-FEC9B0119BB4}"/>
              </a:ext>
            </a:extLst>
          </p:cNvPr>
          <p:cNvSpPr txBox="1"/>
          <p:nvPr/>
        </p:nvSpPr>
        <p:spPr>
          <a:xfrm>
            <a:off x="376539" y="2705725"/>
            <a:ext cx="39002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SELF</a:t>
            </a:r>
          </a:p>
          <a:p>
            <a:pPr algn="ctr"/>
            <a:r>
              <a:rPr lang="en-US" sz="4400" b="1" dirty="0"/>
              <a:t>INVOLVEMENT</a:t>
            </a:r>
          </a:p>
        </p:txBody>
      </p:sp>
    </p:spTree>
    <p:extLst>
      <p:ext uri="{BB962C8B-B14F-4D97-AF65-F5344CB8AC3E}">
        <p14:creationId xmlns:p14="http://schemas.microsoft.com/office/powerpoint/2010/main" val="1111483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254F86-A1F9-D3EA-A9A2-49109FAF2C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6" b="18733"/>
          <a:stretch/>
        </p:blipFill>
        <p:spPr>
          <a:xfrm>
            <a:off x="0" y="-78699"/>
            <a:ext cx="9323882" cy="7015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C5FAED-DFAC-3B91-30B6-982BE1AB6F95}"/>
              </a:ext>
            </a:extLst>
          </p:cNvPr>
          <p:cNvSpPr txBox="1"/>
          <p:nvPr/>
        </p:nvSpPr>
        <p:spPr>
          <a:xfrm>
            <a:off x="1562705" y="299803"/>
            <a:ext cx="6565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CONVERSATION NARCISSIST</a:t>
            </a:r>
          </a:p>
        </p:txBody>
      </p:sp>
    </p:spTree>
    <p:extLst>
      <p:ext uri="{BB962C8B-B14F-4D97-AF65-F5344CB8AC3E}">
        <p14:creationId xmlns:p14="http://schemas.microsoft.com/office/powerpoint/2010/main" val="1234404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16C9AE-85C6-BFB4-96A5-DCBC100E8947}"/>
              </a:ext>
            </a:extLst>
          </p:cNvPr>
          <p:cNvSpPr txBox="1"/>
          <p:nvPr/>
        </p:nvSpPr>
        <p:spPr>
          <a:xfrm>
            <a:off x="618978" y="1166842"/>
            <a:ext cx="790604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EMOTIONAL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INTELLIGENCE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DECODED:</a:t>
            </a:r>
          </a:p>
          <a:p>
            <a:pPr algn="ctr">
              <a:spcBef>
                <a:spcPts val="1200"/>
              </a:spcBef>
            </a:pPr>
            <a:r>
              <a:rPr lang="en-US" sz="7200" b="1" dirty="0"/>
              <a:t>READ THE ROOM</a:t>
            </a:r>
          </a:p>
        </p:txBody>
      </p:sp>
    </p:spTree>
    <p:extLst>
      <p:ext uri="{BB962C8B-B14F-4D97-AF65-F5344CB8AC3E}">
        <p14:creationId xmlns:p14="http://schemas.microsoft.com/office/powerpoint/2010/main" val="2253207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16C9AE-85C6-BFB4-96A5-DCBC100E8947}"/>
              </a:ext>
            </a:extLst>
          </p:cNvPr>
          <p:cNvSpPr txBox="1"/>
          <p:nvPr/>
        </p:nvSpPr>
        <p:spPr>
          <a:xfrm>
            <a:off x="1617785" y="2106026"/>
            <a:ext cx="5683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#3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EMPATHY</a:t>
            </a:r>
          </a:p>
        </p:txBody>
      </p:sp>
    </p:spTree>
    <p:extLst>
      <p:ext uri="{BB962C8B-B14F-4D97-AF65-F5344CB8AC3E}">
        <p14:creationId xmlns:p14="http://schemas.microsoft.com/office/powerpoint/2010/main" val="811935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60B99-9197-BDD8-D924-E009D84D7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089"/>
            <a:ext cx="9144000" cy="5739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E1D159-577C-FF85-89A2-D310FA651516}"/>
              </a:ext>
            </a:extLst>
          </p:cNvPr>
          <p:cNvSpPr txBox="1"/>
          <p:nvPr/>
        </p:nvSpPr>
        <p:spPr>
          <a:xfrm>
            <a:off x="1983545" y="450165"/>
            <a:ext cx="555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DIGITAL DIMENTIA</a:t>
            </a:r>
          </a:p>
        </p:txBody>
      </p:sp>
    </p:spTree>
    <p:extLst>
      <p:ext uri="{BB962C8B-B14F-4D97-AF65-F5344CB8AC3E}">
        <p14:creationId xmlns:p14="http://schemas.microsoft.com/office/powerpoint/2010/main" val="87249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55000">
              <a:schemeClr val="accent2">
                <a:alpha val="73000"/>
              </a:schemeClr>
            </a:gs>
            <a:gs pos="100000">
              <a:srgbClr val="EF721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7B3374-9786-445B-671F-BE919E2AFF31}"/>
              </a:ext>
            </a:extLst>
          </p:cNvPr>
          <p:cNvSpPr/>
          <p:nvPr/>
        </p:nvSpPr>
        <p:spPr>
          <a:xfrm>
            <a:off x="2199812" y="1766170"/>
            <a:ext cx="4744376" cy="3608680"/>
          </a:xfrm>
          <a:prstGeom prst="rect">
            <a:avLst/>
          </a:prstGeom>
          <a:noFill/>
          <a:effectLst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10,000 </a:t>
            </a:r>
          </a:p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240410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01A2A2-F28E-C869-E646-C1E1DFAE5C8D}"/>
              </a:ext>
            </a:extLst>
          </p:cNvPr>
          <p:cNvSpPr txBox="1"/>
          <p:nvPr/>
        </p:nvSpPr>
        <p:spPr>
          <a:xfrm>
            <a:off x="1617785" y="1958633"/>
            <a:ext cx="6499274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b="1" dirty="0">
                <a:solidFill>
                  <a:schemeClr val="accent2"/>
                </a:solidFill>
              </a:rPr>
              <a:t>Develop genuine curiosity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>
                <a:solidFill>
                  <a:schemeClr val="accent2"/>
                </a:solidFill>
              </a:rPr>
              <a:t> Become a great listener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>
                <a:solidFill>
                  <a:schemeClr val="accent2"/>
                </a:solidFill>
              </a:rPr>
              <a:t> Demonstrate empathy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>
                <a:solidFill>
                  <a:schemeClr val="accent2"/>
                </a:solidFill>
              </a:rPr>
              <a:t> Love people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3F9ED3-B4A0-52AA-2DFF-B3E840ED7123}"/>
              </a:ext>
            </a:extLst>
          </p:cNvPr>
          <p:cNvCxnSpPr/>
          <p:nvPr/>
        </p:nvCxnSpPr>
        <p:spPr>
          <a:xfrm>
            <a:off x="1716259" y="4848280"/>
            <a:ext cx="52331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8A5B8B-2E98-8290-5FA0-3F71935B5339}"/>
              </a:ext>
            </a:extLst>
          </p:cNvPr>
          <p:cNvSpPr txBox="1"/>
          <p:nvPr/>
        </p:nvSpPr>
        <p:spPr>
          <a:xfrm>
            <a:off x="0" y="78328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250" dirty="0">
                <a:solidFill>
                  <a:schemeClr val="bg1"/>
                </a:solidFill>
              </a:rPr>
              <a:t>INCREASE YOUR EQ</a:t>
            </a:r>
          </a:p>
        </p:txBody>
      </p:sp>
    </p:spTree>
    <p:extLst>
      <p:ext uri="{BB962C8B-B14F-4D97-AF65-F5344CB8AC3E}">
        <p14:creationId xmlns:p14="http://schemas.microsoft.com/office/powerpoint/2010/main" val="721965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8A5B8B-2E98-8290-5FA0-3F71935B5339}"/>
              </a:ext>
            </a:extLst>
          </p:cNvPr>
          <p:cNvSpPr txBox="1"/>
          <p:nvPr/>
        </p:nvSpPr>
        <p:spPr>
          <a:xfrm>
            <a:off x="1807922" y="1069725"/>
            <a:ext cx="58970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IF YOU CAN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UNDERSTAND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PEOPLE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YOU WILL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INCREASE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EQ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67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6E4A65-B9C1-5F98-61F9-E48E9D2E6E39}"/>
              </a:ext>
            </a:extLst>
          </p:cNvPr>
          <p:cNvSpPr txBox="1"/>
          <p:nvPr/>
        </p:nvSpPr>
        <p:spPr>
          <a:xfrm>
            <a:off x="170537" y="3083227"/>
            <a:ext cx="1893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INTROVERT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2E65A1-A0BB-A1DD-F108-820B917AAA64}"/>
              </a:ext>
            </a:extLst>
          </p:cNvPr>
          <p:cNvSpPr txBox="1"/>
          <p:nvPr/>
        </p:nvSpPr>
        <p:spPr>
          <a:xfrm>
            <a:off x="7084991" y="3083227"/>
            <a:ext cx="1931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EXTROVERT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D56BC9-EEF5-AC02-011E-39ADD77C05BC}"/>
              </a:ext>
            </a:extLst>
          </p:cNvPr>
          <p:cNvSpPr txBox="1"/>
          <p:nvPr/>
        </p:nvSpPr>
        <p:spPr>
          <a:xfrm>
            <a:off x="3842409" y="339963"/>
            <a:ext cx="1459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LOGICAL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B4A189-5A9C-EDD0-6B5F-54A960123991}"/>
              </a:ext>
            </a:extLst>
          </p:cNvPr>
          <p:cNvSpPr txBox="1"/>
          <p:nvPr/>
        </p:nvSpPr>
        <p:spPr>
          <a:xfrm>
            <a:off x="3538803" y="6045439"/>
            <a:ext cx="203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EMOTIONAL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7559DC-3EF1-7601-5ACC-2A48116B0EB6}"/>
              </a:ext>
            </a:extLst>
          </p:cNvPr>
          <p:cNvCxnSpPr>
            <a:cxnSpLocks/>
          </p:cNvCxnSpPr>
          <p:nvPr/>
        </p:nvCxnSpPr>
        <p:spPr>
          <a:xfrm flipH="1">
            <a:off x="4526394" y="993988"/>
            <a:ext cx="16411" cy="483873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C4950-0E82-4007-E7C1-B4E0ACC39BA5}"/>
              </a:ext>
            </a:extLst>
          </p:cNvPr>
          <p:cNvSpPr/>
          <p:nvPr/>
        </p:nvSpPr>
        <p:spPr>
          <a:xfrm>
            <a:off x="4700954" y="1286886"/>
            <a:ext cx="2029968" cy="19271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76466E-5CF1-E0A3-E928-4373078B12C7}"/>
              </a:ext>
            </a:extLst>
          </p:cNvPr>
          <p:cNvSpPr/>
          <p:nvPr/>
        </p:nvSpPr>
        <p:spPr>
          <a:xfrm>
            <a:off x="4700954" y="3605125"/>
            <a:ext cx="2031452" cy="19271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ENTHUSIAST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269D65-83C7-9700-D158-0D39507F5877}"/>
              </a:ext>
            </a:extLst>
          </p:cNvPr>
          <p:cNvSpPr/>
          <p:nvPr/>
        </p:nvSpPr>
        <p:spPr>
          <a:xfrm>
            <a:off x="2317763" y="3605125"/>
            <a:ext cx="2029968" cy="19271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AMIABLE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6C256A-2457-010B-DF9E-E7B7F7384299}"/>
              </a:ext>
            </a:extLst>
          </p:cNvPr>
          <p:cNvSpPr/>
          <p:nvPr/>
        </p:nvSpPr>
        <p:spPr>
          <a:xfrm>
            <a:off x="2338278" y="1286886"/>
            <a:ext cx="2029968" cy="1927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ANALYTICAL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DB48C12-487E-83F8-1536-E52314FEDA7B}"/>
              </a:ext>
            </a:extLst>
          </p:cNvPr>
          <p:cNvCxnSpPr>
            <a:stCxn id="6" idx="3"/>
          </p:cNvCxnSpPr>
          <p:nvPr/>
        </p:nvCxnSpPr>
        <p:spPr>
          <a:xfrm>
            <a:off x="2063619" y="3344837"/>
            <a:ext cx="4885821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1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4073A5-6015-68CF-541E-B123BF0A8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97" y="2508956"/>
            <a:ext cx="7035406" cy="23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076BBA-0ABE-B18C-1373-34782F4D50A3}"/>
              </a:ext>
            </a:extLst>
          </p:cNvPr>
          <p:cNvSpPr txBox="1"/>
          <p:nvPr/>
        </p:nvSpPr>
        <p:spPr>
          <a:xfrm>
            <a:off x="1118381" y="1405369"/>
            <a:ext cx="6907238" cy="404726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endParaRPr lang="en-US" sz="3600" b="1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3600" b="1" dirty="0">
                <a:solidFill>
                  <a:schemeClr val="bg1"/>
                </a:solidFill>
              </a:rPr>
              <a:t>INFLUENCE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The capacity to have an impact on the behaviors, attitudes and choices of others.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1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EBD6D7-873B-D8C3-E6B1-9B7CA6876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432" y="666282"/>
            <a:ext cx="4031135" cy="552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E72F7C-AB47-A019-6BF3-F66BAE1FED17}"/>
              </a:ext>
            </a:extLst>
          </p:cNvPr>
          <p:cNvCxnSpPr>
            <a:endCxn id="6" idx="3"/>
          </p:cNvCxnSpPr>
          <p:nvPr/>
        </p:nvCxnSpPr>
        <p:spPr>
          <a:xfrm>
            <a:off x="2096086" y="3155571"/>
            <a:ext cx="4341717" cy="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A9F5B1E-DC01-BA04-05D0-FE75EC29BBF5}"/>
              </a:ext>
            </a:extLst>
          </p:cNvPr>
          <p:cNvSpPr txBox="1"/>
          <p:nvPr/>
        </p:nvSpPr>
        <p:spPr>
          <a:xfrm flipH="1">
            <a:off x="219807" y="2863184"/>
            <a:ext cx="2129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WARMTH</a:t>
            </a:r>
            <a:endParaRPr lang="en-US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28343-6A77-12E1-595A-1655178D5388}"/>
              </a:ext>
            </a:extLst>
          </p:cNvPr>
          <p:cNvSpPr txBox="1"/>
          <p:nvPr/>
        </p:nvSpPr>
        <p:spPr>
          <a:xfrm flipH="1">
            <a:off x="6437803" y="2863184"/>
            <a:ext cx="321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COMPETENCE</a:t>
            </a:r>
          </a:p>
        </p:txBody>
      </p:sp>
      <p:pic>
        <p:nvPicPr>
          <p:cNvPr id="17" name="Graphic 16" descr="Star with solid fill">
            <a:extLst>
              <a:ext uri="{FF2B5EF4-FFF2-40B4-BE49-F238E27FC236}">
                <a16:creationId xmlns:a16="http://schemas.microsoft.com/office/drawing/2014/main" id="{4B0F003B-39F6-7460-C402-9F186C4E2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4756" y="3799259"/>
            <a:ext cx="818334" cy="8183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B3337B-4728-5469-DB82-252823C85975}"/>
              </a:ext>
            </a:extLst>
          </p:cNvPr>
          <p:cNvGrpSpPr/>
          <p:nvPr/>
        </p:nvGrpSpPr>
        <p:grpSpPr>
          <a:xfrm>
            <a:off x="3391920" y="2838035"/>
            <a:ext cx="2129498" cy="1096549"/>
            <a:chOff x="3391920" y="2838035"/>
            <a:chExt cx="2129498" cy="109654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BA2D78-CF2A-6D47-8AFB-2232C3B28E0F}"/>
                </a:ext>
              </a:extLst>
            </p:cNvPr>
            <p:cNvSpPr txBox="1"/>
            <p:nvPr/>
          </p:nvSpPr>
          <p:spPr>
            <a:xfrm>
              <a:off x="3616079" y="3349809"/>
              <a:ext cx="15756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/>
                <a:t>likability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56D3840-42C0-15DF-364E-C422FEFBF071}"/>
                </a:ext>
              </a:extLst>
            </p:cNvPr>
            <p:cNvSpPr txBox="1"/>
            <p:nvPr/>
          </p:nvSpPr>
          <p:spPr>
            <a:xfrm>
              <a:off x="3391920" y="2838035"/>
              <a:ext cx="21294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highlight>
                    <a:srgbClr val="000000"/>
                  </a:highlight>
                </a:rPr>
                <a:t>CHARISMA</a:t>
              </a:r>
              <a:endParaRPr lang="en-US" sz="2800" dirty="0">
                <a:solidFill>
                  <a:schemeClr val="bg1"/>
                </a:solidFill>
                <a:highlight>
                  <a:srgbClr val="0000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57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A14A1A-F691-7475-DE85-81898A6126B2}"/>
              </a:ext>
            </a:extLst>
          </p:cNvPr>
          <p:cNvSpPr txBox="1"/>
          <p:nvPr/>
        </p:nvSpPr>
        <p:spPr>
          <a:xfrm>
            <a:off x="1180823" y="2151726"/>
            <a:ext cx="709072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Before people decide what</a:t>
            </a:r>
          </a:p>
          <a:p>
            <a:pPr algn="ctr"/>
            <a:r>
              <a:rPr lang="en-US" sz="4800" b="1" dirty="0"/>
              <a:t>they think of your message</a:t>
            </a:r>
          </a:p>
          <a:p>
            <a:pPr algn="ctr"/>
            <a:r>
              <a:rPr lang="en-US" sz="4800" b="1" dirty="0"/>
              <a:t>they decide what they </a:t>
            </a:r>
          </a:p>
          <a:p>
            <a:pPr algn="ctr"/>
            <a:r>
              <a:rPr lang="en-US" sz="4800" b="1" dirty="0"/>
              <a:t>think of </a:t>
            </a:r>
            <a:r>
              <a:rPr lang="en-US" sz="4800" b="1" i="1" dirty="0"/>
              <a:t>you</a:t>
            </a:r>
            <a:r>
              <a:rPr lang="en-US" sz="4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904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01A2A2-F28E-C869-E646-C1E1DFAE5C8D}"/>
              </a:ext>
            </a:extLst>
          </p:cNvPr>
          <p:cNvSpPr txBox="1"/>
          <p:nvPr/>
        </p:nvSpPr>
        <p:spPr>
          <a:xfrm>
            <a:off x="1504321" y="1583879"/>
            <a:ext cx="6800230" cy="405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400" dirty="0">
                <a:solidFill>
                  <a:schemeClr val="accent2"/>
                </a:solidFill>
              </a:rPr>
              <a:t> </a:t>
            </a:r>
            <a:r>
              <a:rPr lang="en-US" sz="4400" b="1" dirty="0">
                <a:solidFill>
                  <a:schemeClr val="accent2"/>
                </a:solidFill>
              </a:rPr>
              <a:t>Develop genuine curiosity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>
                <a:solidFill>
                  <a:schemeClr val="accent2"/>
                </a:solidFill>
              </a:rPr>
              <a:t> Become a great listener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>
                <a:solidFill>
                  <a:schemeClr val="accent2"/>
                </a:solidFill>
              </a:rPr>
              <a:t> Demonstrate empathy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>
                <a:solidFill>
                  <a:schemeClr val="accent2"/>
                </a:solidFill>
              </a:rPr>
              <a:t> Love people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3F9ED3-B4A0-52AA-2DFF-B3E840ED7123}"/>
              </a:ext>
            </a:extLst>
          </p:cNvPr>
          <p:cNvCxnSpPr>
            <a:cxnSpLocks/>
          </p:cNvCxnSpPr>
          <p:nvPr/>
        </p:nvCxnSpPr>
        <p:spPr>
          <a:xfrm>
            <a:off x="1617785" y="4758339"/>
            <a:ext cx="59972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6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DB4867-E87D-3B00-C2DE-2B7D515B7A27}"/>
              </a:ext>
            </a:extLst>
          </p:cNvPr>
          <p:cNvSpPr txBox="1"/>
          <p:nvPr/>
        </p:nvSpPr>
        <p:spPr>
          <a:xfrm>
            <a:off x="1786597" y="2274838"/>
            <a:ext cx="5683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#1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BE CURIOUS</a:t>
            </a:r>
          </a:p>
        </p:txBody>
      </p:sp>
    </p:spTree>
    <p:extLst>
      <p:ext uri="{BB962C8B-B14F-4D97-AF65-F5344CB8AC3E}">
        <p14:creationId xmlns:p14="http://schemas.microsoft.com/office/powerpoint/2010/main" val="196093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D3C7DF-C15D-9DF2-DB0E-211D70320892}"/>
              </a:ext>
            </a:extLst>
          </p:cNvPr>
          <p:cNvSpPr txBox="1"/>
          <p:nvPr/>
        </p:nvSpPr>
        <p:spPr>
          <a:xfrm>
            <a:off x="1110389" y="2457253"/>
            <a:ext cx="71483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ASKING GENUINE QUESTIONS</a:t>
            </a:r>
          </a:p>
          <a:p>
            <a:pPr algn="ctr"/>
            <a:r>
              <a:rPr lang="en-US" sz="4400" b="1" dirty="0"/>
              <a:t>INCREASES LIKABILITY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BA6254-A112-0557-2E93-FB86C2DD62BF}"/>
              </a:ext>
            </a:extLst>
          </p:cNvPr>
          <p:cNvSpPr txBox="1"/>
          <p:nvPr/>
        </p:nvSpPr>
        <p:spPr>
          <a:xfrm>
            <a:off x="2143610" y="4600135"/>
            <a:ext cx="485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Journal of Social Psychology</a:t>
            </a:r>
          </a:p>
        </p:txBody>
      </p:sp>
    </p:spTree>
    <p:extLst>
      <p:ext uri="{BB962C8B-B14F-4D97-AF65-F5344CB8AC3E}">
        <p14:creationId xmlns:p14="http://schemas.microsoft.com/office/powerpoint/2010/main" val="998950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244E14BE5174E894C7A879DDBCC19" ma:contentTypeVersion="2" ma:contentTypeDescription="Create a new document." ma:contentTypeScope="" ma:versionID="55d1c53f870d24f964195400d5f45fb2">
  <xsd:schema xmlns:xsd="http://www.w3.org/2001/XMLSchema" xmlns:xs="http://www.w3.org/2001/XMLSchema" xmlns:p="http://schemas.microsoft.com/office/2006/metadata/properties" xmlns:ns3="3864466c-a57c-47a5-9cbc-97e59fe050d2" targetNamespace="http://schemas.microsoft.com/office/2006/metadata/properties" ma:root="true" ma:fieldsID="ee389575f1aae086e64c8d5e673c6e60" ns3:_="">
    <xsd:import namespace="3864466c-a57c-47a5-9cbc-97e59fe050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4466c-a57c-47a5-9cbc-97e59fe050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6207C2-20AC-4833-A80B-AC6F0F43E0C1}">
  <ds:schemaRefs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864466c-a57c-47a5-9cbc-97e59fe050d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00CE8F6-C43C-40D7-8B6B-51A318849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64466c-a57c-47a5-9cbc-97e59fe05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2CDADE-56DF-413C-874D-EA47B62815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2728</TotalTime>
  <Words>176</Words>
  <Application>Microsoft Office PowerPoint</Application>
  <PresentationFormat>On-screen Show (4:3)</PresentationFormat>
  <Paragraphs>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Younkin</dc:creator>
  <cp:lastModifiedBy>Vance, Mary Jo</cp:lastModifiedBy>
  <cp:revision>12</cp:revision>
  <dcterms:created xsi:type="dcterms:W3CDTF">2023-04-12T00:41:23Z</dcterms:created>
  <dcterms:modified xsi:type="dcterms:W3CDTF">2023-05-09T00:45:55Z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0x010100F0D244E14BE5174E894C7A879DDBCC19</vt:lpwstr>
  </property>
</Properties>
</file>