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1.xml" ContentType="application/vnd.openxmlformats-officedocument.drawingml.chart+xml"/>
  <Override PartName="/ppt/notesSlides/notesSlide5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60.xml" ContentType="application/vnd.openxmlformats-officedocument.presentationml.notesSlide+xml"/>
  <Override PartName="/ppt/charts/chart14.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79" r:id="rId7"/>
    <p:sldMasterId id="2147483755" r:id="rId8"/>
  </p:sldMasterIdLst>
  <p:notesMasterIdLst>
    <p:notesMasterId r:id="rId73"/>
  </p:notesMasterIdLst>
  <p:sldIdLst>
    <p:sldId id="256" r:id="rId9"/>
    <p:sldId id="343" r:id="rId10"/>
    <p:sldId id="435" r:id="rId11"/>
    <p:sldId id="2205" r:id="rId12"/>
    <p:sldId id="2206" r:id="rId13"/>
    <p:sldId id="361" r:id="rId14"/>
    <p:sldId id="362" r:id="rId15"/>
    <p:sldId id="363" r:id="rId16"/>
    <p:sldId id="364" r:id="rId17"/>
    <p:sldId id="276" r:id="rId18"/>
    <p:sldId id="287" r:id="rId19"/>
    <p:sldId id="277" r:id="rId20"/>
    <p:sldId id="278" r:id="rId21"/>
    <p:sldId id="279" r:id="rId22"/>
    <p:sldId id="280" r:id="rId23"/>
    <p:sldId id="283" r:id="rId24"/>
    <p:sldId id="286" r:id="rId25"/>
    <p:sldId id="289" r:id="rId26"/>
    <p:sldId id="288" r:id="rId27"/>
    <p:sldId id="290" r:id="rId28"/>
    <p:sldId id="415" r:id="rId29"/>
    <p:sldId id="410" r:id="rId30"/>
    <p:sldId id="345" r:id="rId31"/>
    <p:sldId id="295" r:id="rId32"/>
    <p:sldId id="346" r:id="rId33"/>
    <p:sldId id="292" r:id="rId34"/>
    <p:sldId id="413" r:id="rId35"/>
    <p:sldId id="348" r:id="rId36"/>
    <p:sldId id="299" r:id="rId37"/>
    <p:sldId id="2203" r:id="rId38"/>
    <p:sldId id="961" r:id="rId39"/>
    <p:sldId id="300" r:id="rId40"/>
    <p:sldId id="301" r:id="rId41"/>
    <p:sldId id="302" r:id="rId42"/>
    <p:sldId id="303" r:id="rId43"/>
    <p:sldId id="349" r:id="rId44"/>
    <p:sldId id="436" r:id="rId45"/>
    <p:sldId id="368" r:id="rId46"/>
    <p:sldId id="373" r:id="rId47"/>
    <p:sldId id="306" r:id="rId48"/>
    <p:sldId id="414" r:id="rId49"/>
    <p:sldId id="350" r:id="rId50"/>
    <p:sldId id="439" r:id="rId51"/>
    <p:sldId id="441" r:id="rId52"/>
    <p:sldId id="442" r:id="rId53"/>
    <p:sldId id="2116" r:id="rId54"/>
    <p:sldId id="2174" r:id="rId55"/>
    <p:sldId id="2200" r:id="rId56"/>
    <p:sldId id="2175" r:id="rId57"/>
    <p:sldId id="2176" r:id="rId58"/>
    <p:sldId id="2178" r:id="rId59"/>
    <p:sldId id="2179" r:id="rId60"/>
    <p:sldId id="2134" r:id="rId61"/>
    <p:sldId id="2202" r:id="rId62"/>
    <p:sldId id="952" r:id="rId63"/>
    <p:sldId id="953" r:id="rId64"/>
    <p:sldId id="954" r:id="rId65"/>
    <p:sldId id="417" r:id="rId66"/>
    <p:sldId id="418" r:id="rId67"/>
    <p:sldId id="2207" r:id="rId68"/>
    <p:sldId id="308" r:id="rId69"/>
    <p:sldId id="430" r:id="rId70"/>
    <p:sldId id="426" r:id="rId71"/>
    <p:sldId id="335"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
          <p15:clr>
            <a:srgbClr val="A4A3A4"/>
          </p15:clr>
        </p15:guide>
        <p15:guide id="2" orient="horz" pos="140">
          <p15:clr>
            <a:srgbClr val="A4A3A4"/>
          </p15:clr>
        </p15:guide>
        <p15:guide id="3" orient="horz" pos="716">
          <p15:clr>
            <a:srgbClr val="A4A3A4"/>
          </p15:clr>
        </p15:guide>
        <p15:guide id="4" orient="horz" pos="980">
          <p15:clr>
            <a:srgbClr val="A4A3A4"/>
          </p15:clr>
        </p15:guide>
        <p15:guide id="5" orient="horz" pos="1248">
          <p15:clr>
            <a:srgbClr val="A4A3A4"/>
          </p15:clr>
        </p15:guide>
        <p15:guide id="6" orient="horz" pos="1514">
          <p15:clr>
            <a:srgbClr val="A4A3A4"/>
          </p15:clr>
        </p15:guide>
        <p15:guide id="7" pos="672">
          <p15:clr>
            <a:srgbClr val="A4A3A4"/>
          </p15:clr>
        </p15:guide>
        <p15:guide id="8" pos="240">
          <p15:clr>
            <a:srgbClr val="A4A3A4"/>
          </p15:clr>
        </p15:guide>
        <p15:guide id="9" pos="5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00"/>
    <a:srgbClr val="014A7F"/>
    <a:srgbClr val="FFFFCC"/>
    <a:srgbClr val="FF6699"/>
    <a:srgbClr val="000099"/>
    <a:srgbClr val="006600"/>
    <a:srgbClr val="0080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042" autoAdjust="0"/>
  </p:normalViewPr>
  <p:slideViewPr>
    <p:cSldViewPr>
      <p:cViewPr>
        <p:scale>
          <a:sx n="90" d="100"/>
          <a:sy n="90" d="100"/>
        </p:scale>
        <p:origin x="2214" y="546"/>
      </p:cViewPr>
      <p:guideLst>
        <p:guide orient="horz" pos="404"/>
        <p:guide orient="horz" pos="140"/>
        <p:guide orient="horz" pos="716"/>
        <p:guide orient="horz" pos="980"/>
        <p:guide orient="horz" pos="1248"/>
        <p:guide orient="horz" pos="1514"/>
        <p:guide pos="672"/>
        <p:guide pos="240"/>
        <p:guide pos="59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2.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Swartzentruber" userId="3b80b72161edef5f" providerId="LiveId" clId="{04ABC57E-E79F-4E5E-A0DD-F68650D8D1D0}"/>
    <pc:docChg chg="delSld modSld delMainMaster modMainMaster">
      <pc:chgData name="Jon Swartzentruber" userId="3b80b72161edef5f" providerId="LiveId" clId="{04ABC57E-E79F-4E5E-A0DD-F68650D8D1D0}" dt="2022-04-20T02:33:44.241" v="42" actId="47"/>
      <pc:docMkLst>
        <pc:docMk/>
      </pc:docMkLst>
      <pc:sldChg chg="del">
        <pc:chgData name="Jon Swartzentruber" userId="3b80b72161edef5f" providerId="LiveId" clId="{04ABC57E-E79F-4E5E-A0DD-F68650D8D1D0}" dt="2022-04-20T02:33:44.241" v="42" actId="47"/>
        <pc:sldMkLst>
          <pc:docMk/>
          <pc:sldMk cId="2908247131" sldId="367"/>
        </pc:sldMkLst>
      </pc:sldChg>
      <pc:sldChg chg="del">
        <pc:chgData name="Jon Swartzentruber" userId="3b80b72161edef5f" providerId="LiveId" clId="{04ABC57E-E79F-4E5E-A0DD-F68650D8D1D0}" dt="2022-04-20T02:32:36.763" v="1" actId="47"/>
        <pc:sldMkLst>
          <pc:docMk/>
          <pc:sldMk cId="3369900627" sldId="374"/>
        </pc:sldMkLst>
      </pc:sldChg>
      <pc:sldChg chg="del">
        <pc:chgData name="Jon Swartzentruber" userId="3b80b72161edef5f" providerId="LiveId" clId="{04ABC57E-E79F-4E5E-A0DD-F68650D8D1D0}" dt="2022-04-20T02:32:36.763" v="1" actId="47"/>
        <pc:sldMkLst>
          <pc:docMk/>
          <pc:sldMk cId="3431551482" sldId="375"/>
        </pc:sldMkLst>
      </pc:sldChg>
      <pc:sldChg chg="del">
        <pc:chgData name="Jon Swartzentruber" userId="3b80b72161edef5f" providerId="LiveId" clId="{04ABC57E-E79F-4E5E-A0DD-F68650D8D1D0}" dt="2022-04-20T02:32:36.763" v="1" actId="47"/>
        <pc:sldMkLst>
          <pc:docMk/>
          <pc:sldMk cId="3592725270" sldId="376"/>
        </pc:sldMkLst>
      </pc:sldChg>
      <pc:sldChg chg="del">
        <pc:chgData name="Jon Swartzentruber" userId="3b80b72161edef5f" providerId="LiveId" clId="{04ABC57E-E79F-4E5E-A0DD-F68650D8D1D0}" dt="2022-04-20T02:32:36.763" v="1" actId="47"/>
        <pc:sldMkLst>
          <pc:docMk/>
          <pc:sldMk cId="3038923088" sldId="377"/>
        </pc:sldMkLst>
      </pc:sldChg>
      <pc:sldChg chg="del">
        <pc:chgData name="Jon Swartzentruber" userId="3b80b72161edef5f" providerId="LiveId" clId="{04ABC57E-E79F-4E5E-A0DD-F68650D8D1D0}" dt="2022-04-20T02:32:36.763" v="1" actId="47"/>
        <pc:sldMkLst>
          <pc:docMk/>
          <pc:sldMk cId="1510482155" sldId="378"/>
        </pc:sldMkLst>
      </pc:sldChg>
      <pc:sldChg chg="del">
        <pc:chgData name="Jon Swartzentruber" userId="3b80b72161edef5f" providerId="LiveId" clId="{04ABC57E-E79F-4E5E-A0DD-F68650D8D1D0}" dt="2022-04-20T02:32:36.763" v="1" actId="47"/>
        <pc:sldMkLst>
          <pc:docMk/>
          <pc:sldMk cId="274562135" sldId="379"/>
        </pc:sldMkLst>
      </pc:sldChg>
      <pc:sldChg chg="del">
        <pc:chgData name="Jon Swartzentruber" userId="3b80b72161edef5f" providerId="LiveId" clId="{04ABC57E-E79F-4E5E-A0DD-F68650D8D1D0}" dt="2022-04-20T02:32:36.763" v="1" actId="47"/>
        <pc:sldMkLst>
          <pc:docMk/>
          <pc:sldMk cId="2643954388" sldId="380"/>
        </pc:sldMkLst>
      </pc:sldChg>
      <pc:sldChg chg="del">
        <pc:chgData name="Jon Swartzentruber" userId="3b80b72161edef5f" providerId="LiveId" clId="{04ABC57E-E79F-4E5E-A0DD-F68650D8D1D0}" dt="2022-04-20T02:32:36.763" v="1" actId="47"/>
        <pc:sldMkLst>
          <pc:docMk/>
          <pc:sldMk cId="2450737993" sldId="381"/>
        </pc:sldMkLst>
      </pc:sldChg>
      <pc:sldChg chg="del">
        <pc:chgData name="Jon Swartzentruber" userId="3b80b72161edef5f" providerId="LiveId" clId="{04ABC57E-E79F-4E5E-A0DD-F68650D8D1D0}" dt="2022-04-20T02:32:36.763" v="1" actId="47"/>
        <pc:sldMkLst>
          <pc:docMk/>
          <pc:sldMk cId="576273318" sldId="382"/>
        </pc:sldMkLst>
      </pc:sldChg>
      <pc:sldChg chg="del">
        <pc:chgData name="Jon Swartzentruber" userId="3b80b72161edef5f" providerId="LiveId" clId="{04ABC57E-E79F-4E5E-A0DD-F68650D8D1D0}" dt="2022-04-20T02:32:36.763" v="1" actId="47"/>
        <pc:sldMkLst>
          <pc:docMk/>
          <pc:sldMk cId="2476493664" sldId="383"/>
        </pc:sldMkLst>
      </pc:sldChg>
      <pc:sldChg chg="del">
        <pc:chgData name="Jon Swartzentruber" userId="3b80b72161edef5f" providerId="LiveId" clId="{04ABC57E-E79F-4E5E-A0DD-F68650D8D1D0}" dt="2022-04-20T02:32:36.763" v="1" actId="47"/>
        <pc:sldMkLst>
          <pc:docMk/>
          <pc:sldMk cId="3488896634" sldId="384"/>
        </pc:sldMkLst>
      </pc:sldChg>
      <pc:sldChg chg="del">
        <pc:chgData name="Jon Swartzentruber" userId="3b80b72161edef5f" providerId="LiveId" clId="{04ABC57E-E79F-4E5E-A0DD-F68650D8D1D0}" dt="2022-04-20T02:32:36.763" v="1" actId="47"/>
        <pc:sldMkLst>
          <pc:docMk/>
          <pc:sldMk cId="1748674823" sldId="385"/>
        </pc:sldMkLst>
      </pc:sldChg>
      <pc:sldChg chg="del">
        <pc:chgData name="Jon Swartzentruber" userId="3b80b72161edef5f" providerId="LiveId" clId="{04ABC57E-E79F-4E5E-A0DD-F68650D8D1D0}" dt="2022-04-20T02:32:36.763" v="1" actId="47"/>
        <pc:sldMkLst>
          <pc:docMk/>
          <pc:sldMk cId="3583630339" sldId="386"/>
        </pc:sldMkLst>
      </pc:sldChg>
      <pc:sldChg chg="del">
        <pc:chgData name="Jon Swartzentruber" userId="3b80b72161edef5f" providerId="LiveId" clId="{04ABC57E-E79F-4E5E-A0DD-F68650D8D1D0}" dt="2022-04-20T02:32:36.763" v="1" actId="47"/>
        <pc:sldMkLst>
          <pc:docMk/>
          <pc:sldMk cId="1467848624" sldId="387"/>
        </pc:sldMkLst>
      </pc:sldChg>
      <pc:sldChg chg="del">
        <pc:chgData name="Jon Swartzentruber" userId="3b80b72161edef5f" providerId="LiveId" clId="{04ABC57E-E79F-4E5E-A0DD-F68650D8D1D0}" dt="2022-04-20T02:32:36.763" v="1" actId="47"/>
        <pc:sldMkLst>
          <pc:docMk/>
          <pc:sldMk cId="3897909262" sldId="388"/>
        </pc:sldMkLst>
      </pc:sldChg>
      <pc:sldChg chg="del">
        <pc:chgData name="Jon Swartzentruber" userId="3b80b72161edef5f" providerId="LiveId" clId="{04ABC57E-E79F-4E5E-A0DD-F68650D8D1D0}" dt="2022-04-20T02:32:36.763" v="1" actId="47"/>
        <pc:sldMkLst>
          <pc:docMk/>
          <pc:sldMk cId="3793796238" sldId="389"/>
        </pc:sldMkLst>
      </pc:sldChg>
      <pc:sldChg chg="del">
        <pc:chgData name="Jon Swartzentruber" userId="3b80b72161edef5f" providerId="LiveId" clId="{04ABC57E-E79F-4E5E-A0DD-F68650D8D1D0}" dt="2022-04-20T02:32:36.763" v="1" actId="47"/>
        <pc:sldMkLst>
          <pc:docMk/>
          <pc:sldMk cId="133468956" sldId="390"/>
        </pc:sldMkLst>
      </pc:sldChg>
      <pc:sldChg chg="del">
        <pc:chgData name="Jon Swartzentruber" userId="3b80b72161edef5f" providerId="LiveId" clId="{04ABC57E-E79F-4E5E-A0DD-F68650D8D1D0}" dt="2022-04-20T02:32:36.763" v="1" actId="47"/>
        <pc:sldMkLst>
          <pc:docMk/>
          <pc:sldMk cId="620738876" sldId="391"/>
        </pc:sldMkLst>
      </pc:sldChg>
      <pc:sldChg chg="del">
        <pc:chgData name="Jon Swartzentruber" userId="3b80b72161edef5f" providerId="LiveId" clId="{04ABC57E-E79F-4E5E-A0DD-F68650D8D1D0}" dt="2022-04-20T02:32:36.763" v="1" actId="47"/>
        <pc:sldMkLst>
          <pc:docMk/>
          <pc:sldMk cId="3567251590" sldId="392"/>
        </pc:sldMkLst>
      </pc:sldChg>
      <pc:sldChg chg="del">
        <pc:chgData name="Jon Swartzentruber" userId="3b80b72161edef5f" providerId="LiveId" clId="{04ABC57E-E79F-4E5E-A0DD-F68650D8D1D0}" dt="2022-04-20T02:32:36.763" v="1" actId="47"/>
        <pc:sldMkLst>
          <pc:docMk/>
          <pc:sldMk cId="311965066" sldId="393"/>
        </pc:sldMkLst>
      </pc:sldChg>
      <pc:sldChg chg="del">
        <pc:chgData name="Jon Swartzentruber" userId="3b80b72161edef5f" providerId="LiveId" clId="{04ABC57E-E79F-4E5E-A0DD-F68650D8D1D0}" dt="2022-04-20T02:32:36.763" v="1" actId="47"/>
        <pc:sldMkLst>
          <pc:docMk/>
          <pc:sldMk cId="2633304763" sldId="394"/>
        </pc:sldMkLst>
      </pc:sldChg>
      <pc:sldChg chg="del">
        <pc:chgData name="Jon Swartzentruber" userId="3b80b72161edef5f" providerId="LiveId" clId="{04ABC57E-E79F-4E5E-A0DD-F68650D8D1D0}" dt="2022-04-20T02:32:36.763" v="1" actId="47"/>
        <pc:sldMkLst>
          <pc:docMk/>
          <pc:sldMk cId="831343014" sldId="395"/>
        </pc:sldMkLst>
      </pc:sldChg>
      <pc:sldChg chg="del">
        <pc:chgData name="Jon Swartzentruber" userId="3b80b72161edef5f" providerId="LiveId" clId="{04ABC57E-E79F-4E5E-A0DD-F68650D8D1D0}" dt="2022-04-20T02:32:36.763" v="1" actId="47"/>
        <pc:sldMkLst>
          <pc:docMk/>
          <pc:sldMk cId="3803135379" sldId="396"/>
        </pc:sldMkLst>
      </pc:sldChg>
      <pc:sldChg chg="del">
        <pc:chgData name="Jon Swartzentruber" userId="3b80b72161edef5f" providerId="LiveId" clId="{04ABC57E-E79F-4E5E-A0DD-F68650D8D1D0}" dt="2022-04-20T02:32:36.763" v="1" actId="47"/>
        <pc:sldMkLst>
          <pc:docMk/>
          <pc:sldMk cId="2313286073" sldId="397"/>
        </pc:sldMkLst>
      </pc:sldChg>
      <pc:sldChg chg="del">
        <pc:chgData name="Jon Swartzentruber" userId="3b80b72161edef5f" providerId="LiveId" clId="{04ABC57E-E79F-4E5E-A0DD-F68650D8D1D0}" dt="2022-04-20T02:32:36.763" v="1" actId="47"/>
        <pc:sldMkLst>
          <pc:docMk/>
          <pc:sldMk cId="2589417506" sldId="398"/>
        </pc:sldMkLst>
      </pc:sldChg>
      <pc:sldChg chg="del">
        <pc:chgData name="Jon Swartzentruber" userId="3b80b72161edef5f" providerId="LiveId" clId="{04ABC57E-E79F-4E5E-A0DD-F68650D8D1D0}" dt="2022-04-20T02:32:36.763" v="1" actId="47"/>
        <pc:sldMkLst>
          <pc:docMk/>
          <pc:sldMk cId="3823129784" sldId="399"/>
        </pc:sldMkLst>
      </pc:sldChg>
      <pc:sldChg chg="del">
        <pc:chgData name="Jon Swartzentruber" userId="3b80b72161edef5f" providerId="LiveId" clId="{04ABC57E-E79F-4E5E-A0DD-F68650D8D1D0}" dt="2022-04-20T02:32:36.763" v="1" actId="47"/>
        <pc:sldMkLst>
          <pc:docMk/>
          <pc:sldMk cId="721404427" sldId="400"/>
        </pc:sldMkLst>
      </pc:sldChg>
      <pc:sldChg chg="del">
        <pc:chgData name="Jon Swartzentruber" userId="3b80b72161edef5f" providerId="LiveId" clId="{04ABC57E-E79F-4E5E-A0DD-F68650D8D1D0}" dt="2022-04-20T02:32:36.763" v="1" actId="47"/>
        <pc:sldMkLst>
          <pc:docMk/>
          <pc:sldMk cId="2363845579" sldId="401"/>
        </pc:sldMkLst>
      </pc:sldChg>
      <pc:sldChg chg="del">
        <pc:chgData name="Jon Swartzentruber" userId="3b80b72161edef5f" providerId="LiveId" clId="{04ABC57E-E79F-4E5E-A0DD-F68650D8D1D0}" dt="2022-04-20T02:32:36.763" v="1" actId="47"/>
        <pc:sldMkLst>
          <pc:docMk/>
          <pc:sldMk cId="3219273802" sldId="402"/>
        </pc:sldMkLst>
      </pc:sldChg>
      <pc:sldChg chg="del">
        <pc:chgData name="Jon Swartzentruber" userId="3b80b72161edef5f" providerId="LiveId" clId="{04ABC57E-E79F-4E5E-A0DD-F68650D8D1D0}" dt="2022-04-20T02:32:36.763" v="1" actId="47"/>
        <pc:sldMkLst>
          <pc:docMk/>
          <pc:sldMk cId="575000662" sldId="403"/>
        </pc:sldMkLst>
      </pc:sldChg>
      <pc:sldChg chg="del">
        <pc:chgData name="Jon Swartzentruber" userId="3b80b72161edef5f" providerId="LiveId" clId="{04ABC57E-E79F-4E5E-A0DD-F68650D8D1D0}" dt="2022-04-20T02:32:36.763" v="1" actId="47"/>
        <pc:sldMkLst>
          <pc:docMk/>
          <pc:sldMk cId="580941272" sldId="404"/>
        </pc:sldMkLst>
      </pc:sldChg>
      <pc:sldChg chg="del">
        <pc:chgData name="Jon Swartzentruber" userId="3b80b72161edef5f" providerId="LiveId" clId="{04ABC57E-E79F-4E5E-A0DD-F68650D8D1D0}" dt="2022-04-20T02:32:36.763" v="1" actId="47"/>
        <pc:sldMkLst>
          <pc:docMk/>
          <pc:sldMk cId="183984851" sldId="405"/>
        </pc:sldMkLst>
      </pc:sldChg>
      <pc:sldChg chg="del">
        <pc:chgData name="Jon Swartzentruber" userId="3b80b72161edef5f" providerId="LiveId" clId="{04ABC57E-E79F-4E5E-A0DD-F68650D8D1D0}" dt="2022-04-20T02:32:36.763" v="1" actId="47"/>
        <pc:sldMkLst>
          <pc:docMk/>
          <pc:sldMk cId="783589110" sldId="406"/>
        </pc:sldMkLst>
      </pc:sldChg>
      <pc:sldChg chg="del">
        <pc:chgData name="Jon Swartzentruber" userId="3b80b72161edef5f" providerId="LiveId" clId="{04ABC57E-E79F-4E5E-A0DD-F68650D8D1D0}" dt="2022-04-20T02:32:36.763" v="1" actId="47"/>
        <pc:sldMkLst>
          <pc:docMk/>
          <pc:sldMk cId="270172387" sldId="407"/>
        </pc:sldMkLst>
      </pc:sldChg>
      <pc:sldChg chg="del">
        <pc:chgData name="Jon Swartzentruber" userId="3b80b72161edef5f" providerId="LiveId" clId="{04ABC57E-E79F-4E5E-A0DD-F68650D8D1D0}" dt="2022-04-20T02:32:36.763" v="1" actId="47"/>
        <pc:sldMkLst>
          <pc:docMk/>
          <pc:sldMk cId="821880573" sldId="408"/>
        </pc:sldMkLst>
      </pc:sldChg>
      <pc:sldChg chg="modSp mod">
        <pc:chgData name="Jon Swartzentruber" userId="3b80b72161edef5f" providerId="LiveId" clId="{04ABC57E-E79F-4E5E-A0DD-F68650D8D1D0}" dt="2022-04-20T02:33:26.333" v="41" actId="20577"/>
        <pc:sldMkLst>
          <pc:docMk/>
          <pc:sldMk cId="2179704" sldId="410"/>
        </pc:sldMkLst>
        <pc:spChg chg="mod">
          <ac:chgData name="Jon Swartzentruber" userId="3b80b72161edef5f" providerId="LiveId" clId="{04ABC57E-E79F-4E5E-A0DD-F68650D8D1D0}" dt="2022-04-20T02:33:26.333" v="41" actId="20577"/>
          <ac:spMkLst>
            <pc:docMk/>
            <pc:sldMk cId="2179704" sldId="410"/>
            <ac:spMk id="7" creationId="{00000000-0000-0000-0000-000000000000}"/>
          </ac:spMkLst>
        </pc:spChg>
      </pc:sldChg>
      <pc:sldChg chg="del">
        <pc:chgData name="Jon Swartzentruber" userId="3b80b72161edef5f" providerId="LiveId" clId="{04ABC57E-E79F-4E5E-A0DD-F68650D8D1D0}" dt="2022-04-20T02:32:20.082" v="0" actId="47"/>
        <pc:sldMkLst>
          <pc:docMk/>
          <pc:sldMk cId="3886481512" sldId="2204"/>
        </pc:sldMkLst>
      </pc:sldChg>
      <pc:sldMasterChg chg="modSp mod">
        <pc:chgData name="Jon Swartzentruber" userId="3b80b72161edef5f" providerId="LiveId" clId="{04ABC57E-E79F-4E5E-A0DD-F68650D8D1D0}" dt="2022-04-20T02:33:10.363" v="21" actId="20577"/>
        <pc:sldMasterMkLst>
          <pc:docMk/>
          <pc:sldMasterMk cId="921327686" sldId="2147483648"/>
        </pc:sldMasterMkLst>
        <pc:spChg chg="mod">
          <ac:chgData name="Jon Swartzentruber" userId="3b80b72161edef5f" providerId="LiveId" clId="{04ABC57E-E79F-4E5E-A0DD-F68650D8D1D0}" dt="2022-04-20T02:33:10.363" v="21" actId="20577"/>
          <ac:spMkLst>
            <pc:docMk/>
            <pc:sldMasterMk cId="921327686" sldId="2147483648"/>
            <ac:spMk id="16" creationId="{23DA08A6-4E9F-4790-9474-E85E96F8F6B2}"/>
          </ac:spMkLst>
        </pc:spChg>
      </pc:sldMasterChg>
      <pc:sldMasterChg chg="del delSldLayout">
        <pc:chgData name="Jon Swartzentruber" userId="3b80b72161edef5f" providerId="LiveId" clId="{04ABC57E-E79F-4E5E-A0DD-F68650D8D1D0}" dt="2022-04-20T02:32:36.763" v="1" actId="47"/>
        <pc:sldMasterMkLst>
          <pc:docMk/>
          <pc:sldMasterMk cId="1021132596" sldId="2147483720"/>
        </pc:sldMasterMkLst>
        <pc:sldLayoutChg chg="del">
          <pc:chgData name="Jon Swartzentruber" userId="3b80b72161edef5f" providerId="LiveId" clId="{04ABC57E-E79F-4E5E-A0DD-F68650D8D1D0}" dt="2022-04-20T02:32:36.763" v="1" actId="47"/>
          <pc:sldLayoutMkLst>
            <pc:docMk/>
            <pc:sldMasterMk cId="1021132596" sldId="2147483720"/>
            <pc:sldLayoutMk cId="2235335819" sldId="2147483721"/>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2945704914" sldId="2147483722"/>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81285175" sldId="2147483723"/>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4055168257" sldId="2147483724"/>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2311636338" sldId="2147483725"/>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4070996808" sldId="2147483726"/>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3369169481" sldId="2147483727"/>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4029712554" sldId="2147483728"/>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2697669059" sldId="2147483729"/>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2458051275" sldId="2147483730"/>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2996554879" sldId="2147483731"/>
          </pc:sldLayoutMkLst>
        </pc:sldLayoutChg>
        <pc:sldLayoutChg chg="del">
          <pc:chgData name="Jon Swartzentruber" userId="3b80b72161edef5f" providerId="LiveId" clId="{04ABC57E-E79F-4E5E-A0DD-F68650D8D1D0}" dt="2022-04-20T02:32:36.763" v="1" actId="47"/>
          <pc:sldLayoutMkLst>
            <pc:docMk/>
            <pc:sldMasterMk cId="1021132596" sldId="2147483720"/>
            <pc:sldLayoutMk cId="1330135500" sldId="2147483732"/>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jon.swartzentruber\Desktop\Kiewit%20Folders\Speeches\TMA%202014\attrition%20stats.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oleObject" Target="file:///C:\Users\jon.swartzentruber\Desktop\Kiewit%20Folders\Speeches\TMA%202014\attrition%20stat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on.swartzentruber\Desktop\Kiewit%20Folders\Speeches\TMA%202014\attrition%20stat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on.Swartzentruber\Desktop\Kiewit%20Folders\Jons%20Binder\LD%20Plan\2013%20Plan\2013%20Biz%20Plan%20Data\Demographic%20Population%20Data\2013%20Years%20of%20Service%20Histogram.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Sheet1!$B$21</c:f>
              <c:strCache>
                <c:ptCount val="1"/>
                <c:pt idx="0">
                  <c:v>Total</c:v>
                </c:pt>
              </c:strCache>
            </c:strRef>
          </c:tx>
          <c:spPr>
            <a:solidFill>
              <a:srgbClr val="FFC000"/>
            </a:solidFill>
          </c:spPr>
          <c:invertIfNegative val="0"/>
          <c:dPt>
            <c:idx val="0"/>
            <c:invertIfNegative val="0"/>
            <c:bubble3D val="0"/>
            <c:spPr>
              <a:solidFill>
                <a:schemeClr val="bg1">
                  <a:lumMod val="65000"/>
                </a:schemeClr>
              </a:solidFill>
            </c:spPr>
            <c:extLst>
              <c:ext xmlns:c16="http://schemas.microsoft.com/office/drawing/2014/chart" uri="{C3380CC4-5D6E-409C-BE32-E72D297353CC}">
                <c16:uniqueId val="{00000001-E70C-45AF-95B0-D1A39E7166FF}"/>
              </c:ext>
            </c:extLst>
          </c:dPt>
          <c:dPt>
            <c:idx val="1"/>
            <c:invertIfNegative val="0"/>
            <c:bubble3D val="0"/>
            <c:spPr>
              <a:solidFill>
                <a:schemeClr val="tx1"/>
              </a:solidFill>
            </c:spPr>
            <c:extLst>
              <c:ext xmlns:c16="http://schemas.microsoft.com/office/drawing/2014/chart" uri="{C3380CC4-5D6E-409C-BE32-E72D297353CC}">
                <c16:uniqueId val="{00000003-E70C-45AF-95B0-D1A39E7166FF}"/>
              </c:ext>
            </c:extLst>
          </c:dPt>
          <c:cat>
            <c:strRef>
              <c:f>Sheet1!$C$19:$G$20</c:f>
              <c:strCache>
                <c:ptCount val="5"/>
                <c:pt idx="0">
                  <c:v>2002</c:v>
                </c:pt>
                <c:pt idx="1">
                  <c:v>2007</c:v>
                </c:pt>
                <c:pt idx="2">
                  <c:v>2008 Plan</c:v>
                </c:pt>
                <c:pt idx="3">
                  <c:v>2010 Plan</c:v>
                </c:pt>
                <c:pt idx="4">
                  <c:v>2012 Plan</c:v>
                </c:pt>
              </c:strCache>
            </c:strRef>
          </c:cat>
          <c:val>
            <c:numRef>
              <c:f>Sheet1!$C$21:$G$21</c:f>
              <c:numCache>
                <c:formatCode>0.0</c:formatCode>
                <c:ptCount val="5"/>
                <c:pt idx="0">
                  <c:v>2.8</c:v>
                </c:pt>
                <c:pt idx="1">
                  <c:v>5</c:v>
                </c:pt>
                <c:pt idx="2">
                  <c:v>7</c:v>
                </c:pt>
                <c:pt idx="3">
                  <c:v>8</c:v>
                </c:pt>
                <c:pt idx="4">
                  <c:v>10</c:v>
                </c:pt>
              </c:numCache>
            </c:numRef>
          </c:val>
          <c:extLst>
            <c:ext xmlns:c16="http://schemas.microsoft.com/office/drawing/2014/chart" uri="{C3380CC4-5D6E-409C-BE32-E72D297353CC}">
              <c16:uniqueId val="{00000004-E70C-45AF-95B0-D1A39E7166FF}"/>
            </c:ext>
          </c:extLst>
        </c:ser>
        <c:dLbls>
          <c:showLegendKey val="0"/>
          <c:showVal val="0"/>
          <c:showCatName val="0"/>
          <c:showSerName val="0"/>
          <c:showPercent val="0"/>
          <c:showBubbleSize val="0"/>
        </c:dLbls>
        <c:gapWidth val="150"/>
        <c:axId val="41940864"/>
        <c:axId val="41942400"/>
      </c:barChart>
      <c:catAx>
        <c:axId val="41940864"/>
        <c:scaling>
          <c:orientation val="minMax"/>
        </c:scaling>
        <c:delete val="0"/>
        <c:axPos val="b"/>
        <c:numFmt formatCode="General" sourceLinked="0"/>
        <c:majorTickMark val="out"/>
        <c:minorTickMark val="none"/>
        <c:tickLblPos val="nextTo"/>
        <c:txPr>
          <a:bodyPr/>
          <a:lstStyle/>
          <a:p>
            <a:pPr>
              <a:defRPr sz="1200" b="1"/>
            </a:pPr>
            <a:endParaRPr lang="en-US"/>
          </a:p>
        </c:txPr>
        <c:crossAx val="41942400"/>
        <c:crosses val="autoZero"/>
        <c:auto val="1"/>
        <c:lblAlgn val="ctr"/>
        <c:lblOffset val="100"/>
        <c:noMultiLvlLbl val="0"/>
      </c:catAx>
      <c:valAx>
        <c:axId val="41942400"/>
        <c:scaling>
          <c:orientation val="minMax"/>
        </c:scaling>
        <c:delete val="0"/>
        <c:axPos val="l"/>
        <c:majorGridlines/>
        <c:numFmt formatCode="0.0" sourceLinked="1"/>
        <c:majorTickMark val="out"/>
        <c:minorTickMark val="none"/>
        <c:tickLblPos val="nextTo"/>
        <c:txPr>
          <a:bodyPr/>
          <a:lstStyle/>
          <a:p>
            <a:pPr>
              <a:defRPr sz="1200" b="1"/>
            </a:pPr>
            <a:endParaRPr lang="en-US"/>
          </a:p>
        </c:txPr>
        <c:crossAx val="41940864"/>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First</a:t>
            </a:r>
            <a:r>
              <a:rPr lang="en-US" baseline="0"/>
              <a:t> </a:t>
            </a:r>
            <a:r>
              <a:rPr lang="en-US"/>
              <a:t>5 year attrition</a:t>
            </a:r>
          </a:p>
        </c:rich>
      </c:tx>
      <c:layout>
        <c:manualLayout>
          <c:xMode val="edge"/>
          <c:yMode val="edge"/>
          <c:x val="0.15256266404199476"/>
          <c:y val="0.11270491803278689"/>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25604120239687023"/>
          <c:y val="0.21332203266258384"/>
          <c:w val="0.55254263028442197"/>
          <c:h val="0.68921660834062404"/>
        </c:manualLayout>
      </c:layout>
      <c:bar3DChart>
        <c:barDir val="col"/>
        <c:grouping val="clustered"/>
        <c:varyColors val="0"/>
        <c:ser>
          <c:idx val="0"/>
          <c:order val="0"/>
          <c:tx>
            <c:strRef>
              <c:f>Sheet1!$G$6</c:f>
              <c:strCache>
                <c:ptCount val="1"/>
                <c:pt idx="0">
                  <c:v>1st 5 year attrition</c:v>
                </c:pt>
              </c:strCache>
            </c:strRef>
          </c:tx>
          <c:spPr>
            <a:solidFill>
              <a:schemeClr val="tx1">
                <a:lumMod val="50000"/>
                <a:lumOff val="50000"/>
              </a:schemeClr>
            </a:solidFill>
          </c:spPr>
          <c:invertIfNegative val="0"/>
          <c:dLbls>
            <c:dLbl>
              <c:idx val="0"/>
              <c:layout>
                <c:manualLayout>
                  <c:x val="1.9444444444444445E-2"/>
                  <c:y val="-6.0185185185185182E-2"/>
                </c:manualLayout>
              </c:layout>
              <c:spPr/>
              <c:txPr>
                <a:bodyPr/>
                <a:lstStyle/>
                <a:p>
                  <a:pPr>
                    <a:defRPr sz="14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F5-4233-9842-6B1179B959D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Sheet1!$H$5</c:f>
              <c:numCache>
                <c:formatCode>General</c:formatCode>
                <c:ptCount val="1"/>
                <c:pt idx="0">
                  <c:v>2007</c:v>
                </c:pt>
              </c:numCache>
            </c:numRef>
          </c:cat>
          <c:val>
            <c:numRef>
              <c:f>Sheet1!$H$6</c:f>
              <c:numCache>
                <c:formatCode>0%</c:formatCode>
                <c:ptCount val="1"/>
                <c:pt idx="0">
                  <c:v>0.8</c:v>
                </c:pt>
              </c:numCache>
            </c:numRef>
          </c:val>
          <c:extLst>
            <c:ext xmlns:c16="http://schemas.microsoft.com/office/drawing/2014/chart" uri="{C3380CC4-5D6E-409C-BE32-E72D297353CC}">
              <c16:uniqueId val="{00000001-5FF5-4233-9842-6B1179B959D0}"/>
            </c:ext>
          </c:extLst>
        </c:ser>
        <c:dLbls>
          <c:showLegendKey val="0"/>
          <c:showVal val="0"/>
          <c:showCatName val="0"/>
          <c:showSerName val="0"/>
          <c:showPercent val="0"/>
          <c:showBubbleSize val="0"/>
        </c:dLbls>
        <c:gapWidth val="150"/>
        <c:shape val="box"/>
        <c:axId val="87744512"/>
        <c:axId val="87746048"/>
        <c:axId val="0"/>
      </c:bar3DChart>
      <c:catAx>
        <c:axId val="87744512"/>
        <c:scaling>
          <c:orientation val="minMax"/>
        </c:scaling>
        <c:delete val="0"/>
        <c:axPos val="b"/>
        <c:numFmt formatCode="General" sourceLinked="1"/>
        <c:majorTickMark val="out"/>
        <c:minorTickMark val="none"/>
        <c:tickLblPos val="nextTo"/>
        <c:txPr>
          <a:bodyPr/>
          <a:lstStyle/>
          <a:p>
            <a:pPr>
              <a:defRPr sz="1400" b="1"/>
            </a:pPr>
            <a:endParaRPr lang="en-US"/>
          </a:p>
        </c:txPr>
        <c:crossAx val="87746048"/>
        <c:crosses val="autoZero"/>
        <c:auto val="1"/>
        <c:lblAlgn val="ctr"/>
        <c:lblOffset val="100"/>
        <c:noMultiLvlLbl val="0"/>
      </c:catAx>
      <c:valAx>
        <c:axId val="87746048"/>
        <c:scaling>
          <c:orientation val="minMax"/>
        </c:scaling>
        <c:delete val="0"/>
        <c:axPos val="l"/>
        <c:majorGridlines/>
        <c:numFmt formatCode="0%" sourceLinked="1"/>
        <c:majorTickMark val="out"/>
        <c:minorTickMark val="none"/>
        <c:tickLblPos val="nextTo"/>
        <c:crossAx val="87744512"/>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553486186291E-2"/>
          <c:y val="7.5301313506650897E-2"/>
          <c:w val="0.9193548387096776"/>
          <c:h val="0.79146919431279616"/>
        </c:manualLayout>
      </c:layout>
      <c:barChart>
        <c:barDir val="col"/>
        <c:grouping val="clustered"/>
        <c:varyColors val="0"/>
        <c:ser>
          <c:idx val="1"/>
          <c:order val="0"/>
          <c:tx>
            <c:strRef>
              <c:f>Sheet1!$A$3</c:f>
              <c:strCache>
                <c:ptCount val="1"/>
                <c:pt idx="0">
                  <c:v>2002</c:v>
                </c:pt>
              </c:strCache>
            </c:strRef>
          </c:tx>
          <c:spPr>
            <a:solidFill>
              <a:srgbClr val="669555"/>
            </a:solidFill>
            <a:ln w="12176">
              <a:solidFill>
                <a:srgbClr val="000000"/>
              </a:solidFill>
              <a:prstDash val="solid"/>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Sheet1!$B$3:$Q$3</c:f>
              <c:numCache>
                <c:formatCode>#,##0</c:formatCode>
                <c:ptCount val="16"/>
                <c:pt idx="0">
                  <c:v>997</c:v>
                </c:pt>
                <c:pt idx="1">
                  <c:v>706</c:v>
                </c:pt>
                <c:pt idx="2">
                  <c:v>518</c:v>
                </c:pt>
                <c:pt idx="3">
                  <c:v>259</c:v>
                </c:pt>
                <c:pt idx="4">
                  <c:v>265</c:v>
                </c:pt>
                <c:pt idx="5">
                  <c:v>181</c:v>
                </c:pt>
                <c:pt idx="6">
                  <c:v>216</c:v>
                </c:pt>
                <c:pt idx="7">
                  <c:v>168</c:v>
                </c:pt>
                <c:pt idx="8">
                  <c:v>152</c:v>
                </c:pt>
                <c:pt idx="9">
                  <c:v>115</c:v>
                </c:pt>
                <c:pt idx="10">
                  <c:v>82</c:v>
                </c:pt>
                <c:pt idx="11">
                  <c:v>147</c:v>
                </c:pt>
                <c:pt idx="12">
                  <c:v>70</c:v>
                </c:pt>
                <c:pt idx="13">
                  <c:v>49</c:v>
                </c:pt>
                <c:pt idx="14">
                  <c:v>39</c:v>
                </c:pt>
                <c:pt idx="15">
                  <c:v>82</c:v>
                </c:pt>
              </c:numCache>
            </c:numRef>
          </c:val>
          <c:extLst>
            <c:ext xmlns:c16="http://schemas.microsoft.com/office/drawing/2014/chart" uri="{C3380CC4-5D6E-409C-BE32-E72D297353CC}">
              <c16:uniqueId val="{00000000-8BA2-48C8-B994-FAB91C62B3DC}"/>
            </c:ext>
          </c:extLst>
        </c:ser>
        <c:ser>
          <c:idx val="2"/>
          <c:order val="1"/>
          <c:tx>
            <c:strRef>
              <c:f>Sheet1!$A$5</c:f>
              <c:strCache>
                <c:ptCount val="1"/>
                <c:pt idx="0">
                  <c:v>2006</c:v>
                </c:pt>
              </c:strCache>
            </c:strRef>
          </c:tx>
          <c:spPr>
            <a:solidFill>
              <a:srgbClr val="002060"/>
            </a:solidFill>
            <a:ln w="12176">
              <a:solidFill>
                <a:srgbClr val="000000"/>
              </a:solidFill>
              <a:prstDash val="solid"/>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Sheet1!$B$5:$Q$5</c:f>
              <c:numCache>
                <c:formatCode>#,##0</c:formatCode>
                <c:ptCount val="16"/>
                <c:pt idx="0">
                  <c:v>1329</c:v>
                </c:pt>
                <c:pt idx="1">
                  <c:v>488</c:v>
                </c:pt>
                <c:pt idx="2">
                  <c:v>519</c:v>
                </c:pt>
                <c:pt idx="3">
                  <c:v>438</c:v>
                </c:pt>
                <c:pt idx="4">
                  <c:v>313</c:v>
                </c:pt>
                <c:pt idx="5">
                  <c:v>192</c:v>
                </c:pt>
                <c:pt idx="6">
                  <c:v>204</c:v>
                </c:pt>
                <c:pt idx="7">
                  <c:v>152</c:v>
                </c:pt>
                <c:pt idx="8">
                  <c:v>171</c:v>
                </c:pt>
                <c:pt idx="9">
                  <c:v>142</c:v>
                </c:pt>
                <c:pt idx="10">
                  <c:v>115</c:v>
                </c:pt>
                <c:pt idx="11">
                  <c:v>86</c:v>
                </c:pt>
                <c:pt idx="12">
                  <c:v>66</c:v>
                </c:pt>
                <c:pt idx="13">
                  <c:v>124</c:v>
                </c:pt>
                <c:pt idx="14">
                  <c:v>52</c:v>
                </c:pt>
                <c:pt idx="15">
                  <c:v>108</c:v>
                </c:pt>
              </c:numCache>
            </c:numRef>
          </c:val>
          <c:extLst>
            <c:ext xmlns:c16="http://schemas.microsoft.com/office/drawing/2014/chart" uri="{C3380CC4-5D6E-409C-BE32-E72D297353CC}">
              <c16:uniqueId val="{00000001-8BA2-48C8-B994-FAB91C62B3DC}"/>
            </c:ext>
          </c:extLst>
        </c:ser>
        <c:ser>
          <c:idx val="0"/>
          <c:order val="2"/>
          <c:tx>
            <c:strRef>
              <c:f>Sheet1!$A$4</c:f>
              <c:strCache>
                <c:ptCount val="1"/>
                <c:pt idx="0">
                  <c:v>2007</c:v>
                </c:pt>
              </c:strCache>
            </c:strRef>
          </c:tx>
          <c:spPr>
            <a:solidFill>
              <a:srgbClr val="FFC000"/>
            </a:solidFill>
            <a:ln>
              <a:solidFill>
                <a:prstClr val="black"/>
              </a:solidFill>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Sheet1!$B$4:$Q$4</c:f>
              <c:numCache>
                <c:formatCode>#,##0</c:formatCode>
                <c:ptCount val="16"/>
                <c:pt idx="0">
                  <c:v>2098</c:v>
                </c:pt>
                <c:pt idx="1">
                  <c:v>741</c:v>
                </c:pt>
                <c:pt idx="2">
                  <c:v>460</c:v>
                </c:pt>
                <c:pt idx="3">
                  <c:v>480</c:v>
                </c:pt>
                <c:pt idx="4">
                  <c:v>396</c:v>
                </c:pt>
                <c:pt idx="5">
                  <c:v>219</c:v>
                </c:pt>
                <c:pt idx="6">
                  <c:v>201</c:v>
                </c:pt>
                <c:pt idx="7">
                  <c:v>167</c:v>
                </c:pt>
                <c:pt idx="8">
                  <c:v>158</c:v>
                </c:pt>
                <c:pt idx="9">
                  <c:v>159</c:v>
                </c:pt>
                <c:pt idx="10">
                  <c:v>112</c:v>
                </c:pt>
                <c:pt idx="11">
                  <c:v>102</c:v>
                </c:pt>
                <c:pt idx="12">
                  <c:v>64</c:v>
                </c:pt>
                <c:pt idx="13">
                  <c:v>104</c:v>
                </c:pt>
                <c:pt idx="14">
                  <c:v>83</c:v>
                </c:pt>
                <c:pt idx="15">
                  <c:v>132</c:v>
                </c:pt>
              </c:numCache>
            </c:numRef>
          </c:val>
          <c:extLst>
            <c:ext xmlns:c16="http://schemas.microsoft.com/office/drawing/2014/chart" uri="{C3380CC4-5D6E-409C-BE32-E72D297353CC}">
              <c16:uniqueId val="{00000002-8BA2-48C8-B994-FAB91C62B3DC}"/>
            </c:ext>
          </c:extLst>
        </c:ser>
        <c:dLbls>
          <c:showLegendKey val="0"/>
          <c:showVal val="0"/>
          <c:showCatName val="0"/>
          <c:showSerName val="0"/>
          <c:showPercent val="0"/>
          <c:showBubbleSize val="0"/>
        </c:dLbls>
        <c:gapWidth val="60"/>
        <c:axId val="163959936"/>
        <c:axId val="163961472"/>
      </c:barChart>
      <c:catAx>
        <c:axId val="163959936"/>
        <c:scaling>
          <c:orientation val="minMax"/>
        </c:scaling>
        <c:delete val="0"/>
        <c:axPos val="b"/>
        <c:numFmt formatCode="General" sourceLinked="1"/>
        <c:majorTickMark val="out"/>
        <c:minorTickMark val="none"/>
        <c:tickLblPos val="nextTo"/>
        <c:spPr>
          <a:ln w="3044">
            <a:solidFill>
              <a:schemeClr val="tx1"/>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163961472"/>
        <c:crossesAt val="0"/>
        <c:auto val="1"/>
        <c:lblAlgn val="ctr"/>
        <c:lblOffset val="100"/>
        <c:tickLblSkip val="1"/>
        <c:tickMarkSkip val="1"/>
        <c:noMultiLvlLbl val="0"/>
      </c:catAx>
      <c:valAx>
        <c:axId val="163961472"/>
        <c:scaling>
          <c:orientation val="minMax"/>
          <c:max val="2200"/>
          <c:min val="0"/>
        </c:scaling>
        <c:delete val="0"/>
        <c:axPos val="l"/>
        <c:numFmt formatCode="#,##0" sourceLinked="0"/>
        <c:majorTickMark val="out"/>
        <c:minorTickMark val="none"/>
        <c:tickLblPos val="nextTo"/>
        <c:spPr>
          <a:ln w="3044">
            <a:solidFill>
              <a:schemeClr val="tx1"/>
            </a:solidFill>
            <a:prstDash val="solid"/>
          </a:ln>
        </c:spPr>
        <c:txPr>
          <a:bodyPr rot="0" vert="horz"/>
          <a:lstStyle/>
          <a:p>
            <a:pPr>
              <a:defRPr sz="959" b="1" i="0" u="none" strike="noStrike" baseline="0">
                <a:solidFill>
                  <a:schemeClr val="tx1"/>
                </a:solidFill>
                <a:latin typeface="Arial"/>
                <a:ea typeface="Arial"/>
                <a:cs typeface="Arial"/>
              </a:defRPr>
            </a:pPr>
            <a:endParaRPr lang="en-US"/>
          </a:p>
        </c:txPr>
        <c:crossAx val="163959936"/>
        <c:crosses val="autoZero"/>
        <c:crossBetween val="between"/>
        <c:majorUnit val="200"/>
        <c:minorUnit val="2.0000000000000052E-3"/>
      </c:valAx>
      <c:spPr>
        <a:noFill/>
        <a:ln w="24352">
          <a:noFill/>
        </a:ln>
      </c:spPr>
    </c:plotArea>
    <c:plotVisOnly val="1"/>
    <c:dispBlanksAs val="gap"/>
    <c:showDLblsOverMax val="0"/>
  </c:chart>
  <c:spPr>
    <a:noFill/>
    <a:ln>
      <a:noFill/>
    </a:ln>
  </c:spPr>
  <c:txPr>
    <a:bodyPr/>
    <a:lstStyle/>
    <a:p>
      <a:pPr>
        <a:defRPr sz="1726" b="1" i="0" u="none" strike="noStrike" baseline="0">
          <a:solidFill>
            <a:schemeClr val="tx1"/>
          </a:solidFill>
          <a:latin typeface="Arial Black"/>
          <a:ea typeface="Arial Black"/>
          <a:cs typeface="Arial Black"/>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pPr>
        <a:ln>
          <a:solidFill>
            <a:schemeClr val="tx1"/>
          </a:solidFill>
        </a:ln>
      </c:spPr>
    </c:sideWall>
    <c:backWall>
      <c:thickness val="0"/>
      <c:spPr>
        <a:ln>
          <a:solidFill>
            <a:schemeClr val="tx1"/>
          </a:solidFill>
        </a:ln>
      </c:spPr>
    </c:backWall>
    <c:plotArea>
      <c:layout/>
      <c:bar3DChart>
        <c:barDir val="col"/>
        <c:grouping val="clustered"/>
        <c:varyColors val="0"/>
        <c:ser>
          <c:idx val="0"/>
          <c:order val="0"/>
          <c:tx>
            <c:strRef>
              <c:f>Sheet1!$C$6</c:f>
              <c:strCache>
                <c:ptCount val="1"/>
                <c:pt idx="0">
                  <c:v>Overall attrition</c:v>
                </c:pt>
              </c:strCache>
            </c:strRef>
          </c:tx>
          <c:spPr>
            <a:solidFill>
              <a:srgbClr val="FFC000"/>
            </a:solidFill>
          </c:spPr>
          <c:invertIfNegative val="0"/>
          <c:dPt>
            <c:idx val="0"/>
            <c:invertIfNegative val="0"/>
            <c:bubble3D val="0"/>
            <c:spPr>
              <a:solidFill>
                <a:srgbClr val="0070C0"/>
              </a:solidFill>
            </c:spPr>
            <c:extLst>
              <c:ext xmlns:c16="http://schemas.microsoft.com/office/drawing/2014/chart" uri="{C3380CC4-5D6E-409C-BE32-E72D297353CC}">
                <c16:uniqueId val="{00000001-8361-4FF4-AFE9-F01F456E0442}"/>
              </c:ext>
            </c:extLst>
          </c:dPt>
          <c:cat>
            <c:numRef>
              <c:f>Sheet1!$D$5:$E$5</c:f>
              <c:numCache>
                <c:formatCode>General</c:formatCode>
                <c:ptCount val="2"/>
                <c:pt idx="0">
                  <c:v>2007</c:v>
                </c:pt>
                <c:pt idx="1">
                  <c:v>2014</c:v>
                </c:pt>
              </c:numCache>
            </c:numRef>
          </c:cat>
          <c:val>
            <c:numRef>
              <c:f>Sheet1!$D$6:$E$6</c:f>
              <c:numCache>
                <c:formatCode>0%</c:formatCode>
                <c:ptCount val="2"/>
                <c:pt idx="0">
                  <c:v>0.22</c:v>
                </c:pt>
                <c:pt idx="1">
                  <c:v>0.14000000000000001</c:v>
                </c:pt>
              </c:numCache>
            </c:numRef>
          </c:val>
          <c:extLst>
            <c:ext xmlns:c16="http://schemas.microsoft.com/office/drawing/2014/chart" uri="{C3380CC4-5D6E-409C-BE32-E72D297353CC}">
              <c16:uniqueId val="{00000002-8361-4FF4-AFE9-F01F456E0442}"/>
            </c:ext>
          </c:extLst>
        </c:ser>
        <c:dLbls>
          <c:showLegendKey val="0"/>
          <c:showVal val="0"/>
          <c:showCatName val="0"/>
          <c:showSerName val="0"/>
          <c:showPercent val="0"/>
          <c:showBubbleSize val="0"/>
        </c:dLbls>
        <c:gapWidth val="150"/>
        <c:shape val="box"/>
        <c:axId val="87797760"/>
        <c:axId val="87799296"/>
        <c:axId val="0"/>
      </c:bar3DChart>
      <c:catAx>
        <c:axId val="87797760"/>
        <c:scaling>
          <c:orientation val="minMax"/>
        </c:scaling>
        <c:delete val="0"/>
        <c:axPos val="b"/>
        <c:numFmt formatCode="General" sourceLinked="1"/>
        <c:majorTickMark val="out"/>
        <c:minorTickMark val="none"/>
        <c:tickLblPos val="nextTo"/>
        <c:txPr>
          <a:bodyPr/>
          <a:lstStyle/>
          <a:p>
            <a:pPr>
              <a:defRPr b="1"/>
            </a:pPr>
            <a:endParaRPr lang="en-US"/>
          </a:p>
        </c:txPr>
        <c:crossAx val="87799296"/>
        <c:crosses val="autoZero"/>
        <c:auto val="1"/>
        <c:lblAlgn val="ctr"/>
        <c:lblOffset val="100"/>
        <c:noMultiLvlLbl val="0"/>
      </c:catAx>
      <c:valAx>
        <c:axId val="87799296"/>
        <c:scaling>
          <c:orientation val="minMax"/>
        </c:scaling>
        <c:delete val="0"/>
        <c:axPos val="l"/>
        <c:majorGridlines/>
        <c:numFmt formatCode="0%" sourceLinked="1"/>
        <c:majorTickMark val="out"/>
        <c:minorTickMark val="none"/>
        <c:tickLblPos val="nextTo"/>
        <c:txPr>
          <a:bodyPr/>
          <a:lstStyle/>
          <a:p>
            <a:pPr>
              <a:defRPr b="1"/>
            </a:pPr>
            <a:endParaRPr lang="en-US"/>
          </a:p>
        </c:txPr>
        <c:crossAx val="87797760"/>
        <c:crosses val="autoZero"/>
        <c:crossBetween val="between"/>
      </c:valAx>
    </c:plotArea>
    <c:plotVisOnly val="1"/>
    <c:dispBlanksAs val="gap"/>
    <c:showDLblsOverMax val="0"/>
  </c:chart>
  <c:spPr>
    <a:ln>
      <a:solidFill>
        <a:schemeClr val="tx1">
          <a:lumMod val="65000"/>
          <a:lumOff val="35000"/>
        </a:schemeClr>
      </a:solidFill>
    </a:ln>
    <a:effectLst>
      <a:outerShdw blurRad="50800" dist="38100" dir="2700000" algn="tl" rotWithShape="0">
        <a:prstClr val="black">
          <a:alpha val="40000"/>
        </a:prstClr>
      </a:outerShdw>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Sheet1!$G$6</c:f>
              <c:strCache>
                <c:ptCount val="1"/>
                <c:pt idx="0">
                  <c:v>1st 5 year attrition</c:v>
                </c:pt>
              </c:strCache>
            </c:strRef>
          </c:tx>
          <c:invertIfNegative val="0"/>
          <c:dPt>
            <c:idx val="1"/>
            <c:invertIfNegative val="0"/>
            <c:bubble3D val="0"/>
            <c:spPr>
              <a:solidFill>
                <a:srgbClr val="FFC000"/>
              </a:solidFill>
            </c:spPr>
            <c:extLst>
              <c:ext xmlns:c16="http://schemas.microsoft.com/office/drawing/2014/chart" uri="{C3380CC4-5D6E-409C-BE32-E72D297353CC}">
                <c16:uniqueId val="{00000001-FF3D-42D8-9D3A-B68386EF3F8A}"/>
              </c:ext>
            </c:extLst>
          </c:dPt>
          <c:cat>
            <c:numRef>
              <c:f>Sheet1!$H$5:$I$5</c:f>
              <c:numCache>
                <c:formatCode>General</c:formatCode>
                <c:ptCount val="2"/>
                <c:pt idx="0">
                  <c:v>2007</c:v>
                </c:pt>
                <c:pt idx="1">
                  <c:v>2014</c:v>
                </c:pt>
              </c:numCache>
            </c:numRef>
          </c:cat>
          <c:val>
            <c:numRef>
              <c:f>Sheet1!$H$6:$I$6</c:f>
              <c:numCache>
                <c:formatCode>0%</c:formatCode>
                <c:ptCount val="2"/>
                <c:pt idx="0">
                  <c:v>0.8</c:v>
                </c:pt>
                <c:pt idx="1">
                  <c:v>0.4</c:v>
                </c:pt>
              </c:numCache>
            </c:numRef>
          </c:val>
          <c:extLst>
            <c:ext xmlns:c16="http://schemas.microsoft.com/office/drawing/2014/chart" uri="{C3380CC4-5D6E-409C-BE32-E72D297353CC}">
              <c16:uniqueId val="{00000002-FF3D-42D8-9D3A-B68386EF3F8A}"/>
            </c:ext>
          </c:extLst>
        </c:ser>
        <c:dLbls>
          <c:showLegendKey val="0"/>
          <c:showVal val="0"/>
          <c:showCatName val="0"/>
          <c:showSerName val="0"/>
          <c:showPercent val="0"/>
          <c:showBubbleSize val="0"/>
        </c:dLbls>
        <c:gapWidth val="150"/>
        <c:shape val="box"/>
        <c:axId val="90834816"/>
        <c:axId val="90836352"/>
        <c:axId val="0"/>
      </c:bar3DChart>
      <c:catAx>
        <c:axId val="90834816"/>
        <c:scaling>
          <c:orientation val="minMax"/>
        </c:scaling>
        <c:delete val="0"/>
        <c:axPos val="b"/>
        <c:numFmt formatCode="General" sourceLinked="1"/>
        <c:majorTickMark val="out"/>
        <c:minorTickMark val="none"/>
        <c:tickLblPos val="nextTo"/>
        <c:crossAx val="90836352"/>
        <c:crosses val="autoZero"/>
        <c:auto val="1"/>
        <c:lblAlgn val="ctr"/>
        <c:lblOffset val="100"/>
        <c:noMultiLvlLbl val="0"/>
      </c:catAx>
      <c:valAx>
        <c:axId val="90836352"/>
        <c:scaling>
          <c:orientation val="minMax"/>
        </c:scaling>
        <c:delete val="0"/>
        <c:axPos val="l"/>
        <c:majorGridlines/>
        <c:numFmt formatCode="0%" sourceLinked="1"/>
        <c:majorTickMark val="out"/>
        <c:minorTickMark val="none"/>
        <c:tickLblPos val="nextTo"/>
        <c:crossAx val="90834816"/>
        <c:crosses val="autoZero"/>
        <c:crossBetween val="between"/>
      </c:valAx>
    </c:plotArea>
    <c:plotVisOnly val="1"/>
    <c:dispBlanksAs val="gap"/>
    <c:showDLblsOverMax val="0"/>
  </c:chart>
  <c:spPr>
    <a:ln>
      <a:solidFill>
        <a:schemeClr val="tx1"/>
      </a:solidFill>
    </a:ln>
    <a:effectLst>
      <a:outerShdw blurRad="50800" dist="38100" dir="2700000" algn="tl" rotWithShape="0">
        <a:prstClr val="black">
          <a:alpha val="40000"/>
        </a:prstClr>
      </a:outerShdw>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39617439296447"/>
          <c:y val="2.7777661788972886E-2"/>
          <c:w val="0.77996360448746493"/>
          <c:h val="0.82503035758420629"/>
        </c:manualLayout>
      </c:layout>
      <c:barChart>
        <c:barDir val="col"/>
        <c:grouping val="clustered"/>
        <c:varyColors val="0"/>
        <c:ser>
          <c:idx val="0"/>
          <c:order val="0"/>
          <c:tx>
            <c:strRef>
              <c:f>Sheet1!$F$1:$F$2</c:f>
              <c:strCache>
                <c:ptCount val="1"/>
                <c:pt idx="0">
                  <c:v>2002</c:v>
                </c:pt>
              </c:strCache>
            </c:strRef>
          </c:tx>
          <c:spPr>
            <a:solidFill>
              <a:srgbClr val="0000FF"/>
            </a:solidFill>
          </c:spPr>
          <c:invertIfNegative val="0"/>
          <c:cat>
            <c:strRef>
              <c:f>Sheet1!$E$3:$E$13</c:f>
              <c:strCache>
                <c:ptCount val="11"/>
                <c:pt idx="0">
                  <c:v>1-2</c:v>
                </c:pt>
                <c:pt idx="1">
                  <c:v>3-4</c:v>
                </c:pt>
                <c:pt idx="2">
                  <c:v>5-6</c:v>
                </c:pt>
                <c:pt idx="3">
                  <c:v>7-8</c:v>
                </c:pt>
                <c:pt idx="4">
                  <c:v>9-10</c:v>
                </c:pt>
                <c:pt idx="5">
                  <c:v>11-12</c:v>
                </c:pt>
                <c:pt idx="6">
                  <c:v>13-14</c:v>
                </c:pt>
                <c:pt idx="7">
                  <c:v>15-16</c:v>
                </c:pt>
                <c:pt idx="8">
                  <c:v>17-18</c:v>
                </c:pt>
                <c:pt idx="9">
                  <c:v>19-20</c:v>
                </c:pt>
                <c:pt idx="10">
                  <c:v>21-22</c:v>
                </c:pt>
              </c:strCache>
            </c:strRef>
          </c:cat>
          <c:val>
            <c:numRef>
              <c:f>Sheet1!$F$3:$F$13</c:f>
              <c:numCache>
                <c:formatCode>0</c:formatCode>
                <c:ptCount val="11"/>
                <c:pt idx="0">
                  <c:v>1000</c:v>
                </c:pt>
                <c:pt idx="1">
                  <c:v>650</c:v>
                </c:pt>
                <c:pt idx="2">
                  <c:v>580</c:v>
                </c:pt>
                <c:pt idx="3">
                  <c:v>230</c:v>
                </c:pt>
                <c:pt idx="4">
                  <c:v>240</c:v>
                </c:pt>
                <c:pt idx="5">
                  <c:v>220</c:v>
                </c:pt>
                <c:pt idx="6">
                  <c:v>210</c:v>
                </c:pt>
                <c:pt idx="7">
                  <c:v>200</c:v>
                </c:pt>
                <c:pt idx="8">
                  <c:v>195</c:v>
                </c:pt>
                <c:pt idx="9">
                  <c:v>160</c:v>
                </c:pt>
                <c:pt idx="10">
                  <c:v>140</c:v>
                </c:pt>
              </c:numCache>
            </c:numRef>
          </c:val>
          <c:extLst>
            <c:ext xmlns:c16="http://schemas.microsoft.com/office/drawing/2014/chart" uri="{C3380CC4-5D6E-409C-BE32-E72D297353CC}">
              <c16:uniqueId val="{00000000-B53D-4A12-AFF2-80793C26A17C}"/>
            </c:ext>
          </c:extLst>
        </c:ser>
        <c:ser>
          <c:idx val="1"/>
          <c:order val="1"/>
          <c:tx>
            <c:strRef>
              <c:f>Sheet1!$G$1:$G$2</c:f>
              <c:strCache>
                <c:ptCount val="1"/>
                <c:pt idx="0">
                  <c:v>2007</c:v>
                </c:pt>
              </c:strCache>
            </c:strRef>
          </c:tx>
          <c:spPr>
            <a:solidFill>
              <a:schemeClr val="tx1">
                <a:lumMod val="50000"/>
                <a:lumOff val="50000"/>
              </a:schemeClr>
            </a:solidFill>
          </c:spPr>
          <c:invertIfNegative val="0"/>
          <c:cat>
            <c:strRef>
              <c:f>Sheet1!$E$3:$E$13</c:f>
              <c:strCache>
                <c:ptCount val="11"/>
                <c:pt idx="0">
                  <c:v>1-2</c:v>
                </c:pt>
                <c:pt idx="1">
                  <c:v>3-4</c:v>
                </c:pt>
                <c:pt idx="2">
                  <c:v>5-6</c:v>
                </c:pt>
                <c:pt idx="3">
                  <c:v>7-8</c:v>
                </c:pt>
                <c:pt idx="4">
                  <c:v>9-10</c:v>
                </c:pt>
                <c:pt idx="5">
                  <c:v>11-12</c:v>
                </c:pt>
                <c:pt idx="6">
                  <c:v>13-14</c:v>
                </c:pt>
                <c:pt idx="7">
                  <c:v>15-16</c:v>
                </c:pt>
                <c:pt idx="8">
                  <c:v>17-18</c:v>
                </c:pt>
                <c:pt idx="9">
                  <c:v>19-20</c:v>
                </c:pt>
                <c:pt idx="10">
                  <c:v>21-22</c:v>
                </c:pt>
              </c:strCache>
            </c:strRef>
          </c:cat>
          <c:val>
            <c:numRef>
              <c:f>Sheet1!$G$3:$G$13</c:f>
              <c:numCache>
                <c:formatCode>0</c:formatCode>
                <c:ptCount val="11"/>
                <c:pt idx="0">
                  <c:v>2100</c:v>
                </c:pt>
                <c:pt idx="1">
                  <c:v>700</c:v>
                </c:pt>
                <c:pt idx="2">
                  <c:v>540</c:v>
                </c:pt>
                <c:pt idx="3">
                  <c:v>550</c:v>
                </c:pt>
                <c:pt idx="4">
                  <c:v>420</c:v>
                </c:pt>
                <c:pt idx="5">
                  <c:v>240</c:v>
                </c:pt>
                <c:pt idx="6">
                  <c:v>190</c:v>
                </c:pt>
                <c:pt idx="7">
                  <c:v>205</c:v>
                </c:pt>
                <c:pt idx="8">
                  <c:v>205</c:v>
                </c:pt>
                <c:pt idx="9">
                  <c:v>195</c:v>
                </c:pt>
                <c:pt idx="10">
                  <c:v>180</c:v>
                </c:pt>
              </c:numCache>
            </c:numRef>
          </c:val>
          <c:extLst>
            <c:ext xmlns:c16="http://schemas.microsoft.com/office/drawing/2014/chart" uri="{C3380CC4-5D6E-409C-BE32-E72D297353CC}">
              <c16:uniqueId val="{00000001-B53D-4A12-AFF2-80793C26A17C}"/>
            </c:ext>
          </c:extLst>
        </c:ser>
        <c:ser>
          <c:idx val="2"/>
          <c:order val="2"/>
          <c:tx>
            <c:strRef>
              <c:f>Sheet1!$H$1:$H$2</c:f>
              <c:strCache>
                <c:ptCount val="1"/>
                <c:pt idx="0">
                  <c:v>2012</c:v>
                </c:pt>
              </c:strCache>
            </c:strRef>
          </c:tx>
          <c:spPr>
            <a:solidFill>
              <a:srgbClr val="FFC000"/>
            </a:solidFill>
          </c:spPr>
          <c:invertIfNegative val="0"/>
          <c:cat>
            <c:strRef>
              <c:f>Sheet1!$E$3:$E$13</c:f>
              <c:strCache>
                <c:ptCount val="11"/>
                <c:pt idx="0">
                  <c:v>1-2</c:v>
                </c:pt>
                <c:pt idx="1">
                  <c:v>3-4</c:v>
                </c:pt>
                <c:pt idx="2">
                  <c:v>5-6</c:v>
                </c:pt>
                <c:pt idx="3">
                  <c:v>7-8</c:v>
                </c:pt>
                <c:pt idx="4">
                  <c:v>9-10</c:v>
                </c:pt>
                <c:pt idx="5">
                  <c:v>11-12</c:v>
                </c:pt>
                <c:pt idx="6">
                  <c:v>13-14</c:v>
                </c:pt>
                <c:pt idx="7">
                  <c:v>15-16</c:v>
                </c:pt>
                <c:pt idx="8">
                  <c:v>17-18</c:v>
                </c:pt>
                <c:pt idx="9">
                  <c:v>19-20</c:v>
                </c:pt>
                <c:pt idx="10">
                  <c:v>21-22</c:v>
                </c:pt>
              </c:strCache>
            </c:strRef>
          </c:cat>
          <c:val>
            <c:numRef>
              <c:f>Sheet1!$H$3:$H$13</c:f>
              <c:numCache>
                <c:formatCode>0</c:formatCode>
                <c:ptCount val="11"/>
                <c:pt idx="0">
                  <c:v>3412</c:v>
                </c:pt>
                <c:pt idx="1">
                  <c:v>1504</c:v>
                </c:pt>
                <c:pt idx="2">
                  <c:v>872</c:v>
                </c:pt>
                <c:pt idx="3">
                  <c:v>796</c:v>
                </c:pt>
                <c:pt idx="4">
                  <c:v>460</c:v>
                </c:pt>
                <c:pt idx="5">
                  <c:v>488</c:v>
                </c:pt>
                <c:pt idx="6">
                  <c:v>445</c:v>
                </c:pt>
                <c:pt idx="7">
                  <c:v>272</c:v>
                </c:pt>
                <c:pt idx="8">
                  <c:v>208</c:v>
                </c:pt>
                <c:pt idx="9">
                  <c:v>243</c:v>
                </c:pt>
                <c:pt idx="10">
                  <c:v>200</c:v>
                </c:pt>
              </c:numCache>
            </c:numRef>
          </c:val>
          <c:extLst>
            <c:ext xmlns:c16="http://schemas.microsoft.com/office/drawing/2014/chart" uri="{C3380CC4-5D6E-409C-BE32-E72D297353CC}">
              <c16:uniqueId val="{00000002-B53D-4A12-AFF2-80793C26A17C}"/>
            </c:ext>
          </c:extLst>
        </c:ser>
        <c:dLbls>
          <c:showLegendKey val="0"/>
          <c:showVal val="0"/>
          <c:showCatName val="0"/>
          <c:showSerName val="0"/>
          <c:showPercent val="0"/>
          <c:showBubbleSize val="0"/>
        </c:dLbls>
        <c:gapWidth val="150"/>
        <c:axId val="90876544"/>
        <c:axId val="90890624"/>
      </c:barChart>
      <c:catAx>
        <c:axId val="90876544"/>
        <c:scaling>
          <c:orientation val="minMax"/>
        </c:scaling>
        <c:delete val="0"/>
        <c:axPos val="b"/>
        <c:numFmt formatCode="General" sourceLinked="0"/>
        <c:majorTickMark val="out"/>
        <c:minorTickMark val="none"/>
        <c:tickLblPos val="nextTo"/>
        <c:txPr>
          <a:bodyPr/>
          <a:lstStyle/>
          <a:p>
            <a:pPr>
              <a:defRPr b="1"/>
            </a:pPr>
            <a:endParaRPr lang="en-US"/>
          </a:p>
        </c:txPr>
        <c:crossAx val="90890624"/>
        <c:crosses val="autoZero"/>
        <c:auto val="1"/>
        <c:lblAlgn val="ctr"/>
        <c:lblOffset val="100"/>
        <c:noMultiLvlLbl val="0"/>
      </c:catAx>
      <c:valAx>
        <c:axId val="90890624"/>
        <c:scaling>
          <c:orientation val="minMax"/>
        </c:scaling>
        <c:delete val="0"/>
        <c:axPos val="l"/>
        <c:majorGridlines/>
        <c:numFmt formatCode="0" sourceLinked="1"/>
        <c:majorTickMark val="out"/>
        <c:minorTickMark val="none"/>
        <c:tickLblPos val="nextTo"/>
        <c:txPr>
          <a:bodyPr/>
          <a:lstStyle/>
          <a:p>
            <a:pPr>
              <a:defRPr b="1"/>
            </a:pPr>
            <a:endParaRPr lang="en-US"/>
          </a:p>
        </c:txPr>
        <c:crossAx val="90876544"/>
        <c:crosses val="autoZero"/>
        <c:crossBetween val="between"/>
      </c:valAx>
      <c:spPr>
        <a:solidFill>
          <a:schemeClr val="bg1"/>
        </a:solidFill>
      </c:spPr>
    </c:plotArea>
    <c:legend>
      <c:legendPos val="r"/>
      <c:overlay val="0"/>
      <c:txPr>
        <a:bodyPr/>
        <a:lstStyle/>
        <a:p>
          <a:pPr>
            <a:defRPr b="1"/>
          </a:pPr>
          <a:endParaRPr lang="en-US"/>
        </a:p>
      </c:txPr>
    </c:legend>
    <c:plotVisOnly val="1"/>
    <c:dispBlanksAs val="gap"/>
    <c:showDLblsOverMax val="0"/>
  </c:chart>
  <c:spPr>
    <a:ln>
      <a:solidFill>
        <a:schemeClr val="bg1">
          <a:lumMod val="50000"/>
        </a:schemeClr>
      </a:solidFill>
    </a:ln>
    <a:effectLst>
      <a:outerShdw blurRad="50800" dist="38100" dir="2700000" algn="tl" rotWithShape="0">
        <a:prstClr val="black">
          <a:alpha val="40000"/>
        </a:prstClr>
      </a:out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Sheet1!$B$21</c:f>
              <c:strCache>
                <c:ptCount val="1"/>
                <c:pt idx="0">
                  <c:v>Total</c:v>
                </c:pt>
              </c:strCache>
            </c:strRef>
          </c:tx>
          <c:spPr>
            <a:solidFill>
              <a:srgbClr val="FFC000"/>
            </a:solidFill>
          </c:spPr>
          <c:invertIfNegative val="0"/>
          <c:dPt>
            <c:idx val="0"/>
            <c:invertIfNegative val="0"/>
            <c:bubble3D val="0"/>
            <c:spPr>
              <a:solidFill>
                <a:schemeClr val="bg1">
                  <a:lumMod val="65000"/>
                </a:schemeClr>
              </a:solidFill>
            </c:spPr>
            <c:extLst>
              <c:ext xmlns:c16="http://schemas.microsoft.com/office/drawing/2014/chart" uri="{C3380CC4-5D6E-409C-BE32-E72D297353CC}">
                <c16:uniqueId val="{00000001-D3D9-46E6-8048-8C2D3ED4206A}"/>
              </c:ext>
            </c:extLst>
          </c:dPt>
          <c:dPt>
            <c:idx val="1"/>
            <c:invertIfNegative val="0"/>
            <c:bubble3D val="0"/>
            <c:spPr>
              <a:solidFill>
                <a:schemeClr val="tx1"/>
              </a:solidFill>
            </c:spPr>
            <c:extLst>
              <c:ext xmlns:c16="http://schemas.microsoft.com/office/drawing/2014/chart" uri="{C3380CC4-5D6E-409C-BE32-E72D297353CC}">
                <c16:uniqueId val="{00000003-D3D9-46E6-8048-8C2D3ED4206A}"/>
              </c:ext>
            </c:extLst>
          </c:dPt>
          <c:cat>
            <c:strRef>
              <c:f>Sheet1!$C$19:$G$20</c:f>
              <c:strCache>
                <c:ptCount val="5"/>
                <c:pt idx="0">
                  <c:v>2002</c:v>
                </c:pt>
                <c:pt idx="1">
                  <c:v>2007</c:v>
                </c:pt>
                <c:pt idx="2">
                  <c:v>2008 Plan</c:v>
                </c:pt>
                <c:pt idx="3">
                  <c:v>2010 Plan</c:v>
                </c:pt>
                <c:pt idx="4">
                  <c:v>2012 Plan</c:v>
                </c:pt>
              </c:strCache>
            </c:strRef>
          </c:cat>
          <c:val>
            <c:numRef>
              <c:f>Sheet1!$C$21:$G$21</c:f>
              <c:numCache>
                <c:formatCode>0.0</c:formatCode>
                <c:ptCount val="5"/>
                <c:pt idx="0">
                  <c:v>2.8</c:v>
                </c:pt>
                <c:pt idx="1">
                  <c:v>5</c:v>
                </c:pt>
                <c:pt idx="2">
                  <c:v>7</c:v>
                </c:pt>
                <c:pt idx="3">
                  <c:v>8</c:v>
                </c:pt>
                <c:pt idx="4">
                  <c:v>10</c:v>
                </c:pt>
              </c:numCache>
            </c:numRef>
          </c:val>
          <c:extLst>
            <c:ext xmlns:c16="http://schemas.microsoft.com/office/drawing/2014/chart" uri="{C3380CC4-5D6E-409C-BE32-E72D297353CC}">
              <c16:uniqueId val="{00000004-D3D9-46E6-8048-8C2D3ED4206A}"/>
            </c:ext>
          </c:extLst>
        </c:ser>
        <c:dLbls>
          <c:showLegendKey val="0"/>
          <c:showVal val="0"/>
          <c:showCatName val="0"/>
          <c:showSerName val="0"/>
          <c:showPercent val="0"/>
          <c:showBubbleSize val="0"/>
        </c:dLbls>
        <c:gapWidth val="150"/>
        <c:axId val="42309504"/>
        <c:axId val="42311040"/>
      </c:barChart>
      <c:catAx>
        <c:axId val="42309504"/>
        <c:scaling>
          <c:orientation val="minMax"/>
        </c:scaling>
        <c:delete val="0"/>
        <c:axPos val="b"/>
        <c:numFmt formatCode="General" sourceLinked="0"/>
        <c:majorTickMark val="out"/>
        <c:minorTickMark val="none"/>
        <c:tickLblPos val="nextTo"/>
        <c:txPr>
          <a:bodyPr/>
          <a:lstStyle/>
          <a:p>
            <a:pPr>
              <a:defRPr sz="1200" b="1"/>
            </a:pPr>
            <a:endParaRPr lang="en-US"/>
          </a:p>
        </c:txPr>
        <c:crossAx val="42311040"/>
        <c:crosses val="autoZero"/>
        <c:auto val="1"/>
        <c:lblAlgn val="ctr"/>
        <c:lblOffset val="100"/>
        <c:noMultiLvlLbl val="0"/>
      </c:catAx>
      <c:valAx>
        <c:axId val="42311040"/>
        <c:scaling>
          <c:orientation val="minMax"/>
        </c:scaling>
        <c:delete val="0"/>
        <c:axPos val="l"/>
        <c:majorGridlines/>
        <c:numFmt formatCode="0.0" sourceLinked="1"/>
        <c:majorTickMark val="out"/>
        <c:minorTickMark val="none"/>
        <c:tickLblPos val="nextTo"/>
        <c:txPr>
          <a:bodyPr/>
          <a:lstStyle/>
          <a:p>
            <a:pPr>
              <a:defRPr sz="1200" b="1"/>
            </a:pPr>
            <a:endParaRPr lang="en-US"/>
          </a:p>
        </c:txPr>
        <c:crossAx val="4230950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34739454094594E-2"/>
          <c:y val="8.0568720379147724E-2"/>
          <c:w val="0.9193548387096776"/>
          <c:h val="0.79146919431279616"/>
        </c:manualLayout>
      </c:layout>
      <c:barChart>
        <c:barDir val="col"/>
        <c:grouping val="clustered"/>
        <c:varyColors val="0"/>
        <c:dLbls>
          <c:showLegendKey val="0"/>
          <c:showVal val="0"/>
          <c:showCatName val="0"/>
          <c:showSerName val="0"/>
          <c:showPercent val="0"/>
          <c:showBubbleSize val="0"/>
        </c:dLbls>
        <c:gapWidth val="60"/>
        <c:axId val="89669632"/>
        <c:axId val="89671168"/>
      </c:barChart>
      <c:catAx>
        <c:axId val="89669632"/>
        <c:scaling>
          <c:orientation val="minMax"/>
        </c:scaling>
        <c:delete val="0"/>
        <c:axPos val="b"/>
        <c:numFmt formatCode="General" sourceLinked="1"/>
        <c:majorTickMark val="out"/>
        <c:minorTickMark val="none"/>
        <c:tickLblPos val="nextTo"/>
        <c:spPr>
          <a:ln w="3044">
            <a:solidFill>
              <a:schemeClr val="tx1"/>
            </a:solidFill>
            <a:prstDash val="solid"/>
          </a:ln>
        </c:spPr>
        <c:txPr>
          <a:bodyPr rot="0" vert="horz"/>
          <a:lstStyle/>
          <a:p>
            <a:pPr>
              <a:defRPr sz="1342" b="1" i="0" u="none" strike="noStrike" baseline="0">
                <a:solidFill>
                  <a:schemeClr val="tx1"/>
                </a:solidFill>
                <a:latin typeface="Arial"/>
                <a:ea typeface="Arial"/>
                <a:cs typeface="Arial"/>
              </a:defRPr>
            </a:pPr>
            <a:endParaRPr lang="en-US"/>
          </a:p>
        </c:txPr>
        <c:crossAx val="89671168"/>
        <c:crossesAt val="0"/>
        <c:auto val="1"/>
        <c:lblAlgn val="ctr"/>
        <c:lblOffset val="100"/>
        <c:tickLblSkip val="1"/>
        <c:tickMarkSkip val="1"/>
        <c:noMultiLvlLbl val="0"/>
      </c:catAx>
      <c:valAx>
        <c:axId val="89671168"/>
        <c:scaling>
          <c:orientation val="minMax"/>
          <c:max val="12000"/>
          <c:min val="0"/>
        </c:scaling>
        <c:delete val="1"/>
        <c:axPos val="l"/>
        <c:numFmt formatCode="#,##0" sourceLinked="0"/>
        <c:majorTickMark val="out"/>
        <c:minorTickMark val="none"/>
        <c:tickLblPos val="nextTo"/>
        <c:crossAx val="89669632"/>
        <c:crosses val="autoZero"/>
        <c:crossBetween val="between"/>
        <c:majorUnit val="2000"/>
        <c:minorUnit val="2.0000000000000052E-3"/>
      </c:valAx>
      <c:spPr>
        <a:noFill/>
        <a:ln w="24352">
          <a:noFill/>
        </a:ln>
      </c:spPr>
    </c:plotArea>
    <c:plotVisOnly val="1"/>
    <c:dispBlanksAs val="gap"/>
    <c:showDLblsOverMax val="0"/>
  </c:chart>
  <c:spPr>
    <a:noFill/>
    <a:ln>
      <a:noFill/>
    </a:ln>
  </c:spPr>
  <c:txPr>
    <a:bodyPr/>
    <a:lstStyle/>
    <a:p>
      <a:pPr>
        <a:defRPr sz="1726" b="1" i="0" u="none" strike="noStrike" baseline="0">
          <a:solidFill>
            <a:schemeClr val="tx1"/>
          </a:solidFill>
          <a:latin typeface="Arial Black"/>
          <a:ea typeface="Arial Black"/>
          <a:cs typeface="Arial Black"/>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Sheet1!$C$2:$G$2</c:f>
              <c:strCache>
                <c:ptCount val="5"/>
                <c:pt idx="0">
                  <c:v>2002</c:v>
                </c:pt>
                <c:pt idx="1">
                  <c:v>2007</c:v>
                </c:pt>
                <c:pt idx="2">
                  <c:v>2008 Plan</c:v>
                </c:pt>
                <c:pt idx="3">
                  <c:v>2010 Plan</c:v>
                </c:pt>
                <c:pt idx="4">
                  <c:v>2012 Plan</c:v>
                </c:pt>
              </c:strCache>
            </c:strRef>
          </c:cat>
          <c:val>
            <c:numRef>
              <c:f>Sheet1!$C$3:$G$3</c:f>
              <c:numCache>
                <c:formatCode>General</c:formatCode>
                <c:ptCount val="5"/>
              </c:numCache>
            </c:numRef>
          </c:val>
          <c:extLst>
            <c:ext xmlns:c16="http://schemas.microsoft.com/office/drawing/2014/chart" uri="{C3380CC4-5D6E-409C-BE32-E72D297353CC}">
              <c16:uniqueId val="{00000000-5700-4069-A15C-AF7E5CED50B3}"/>
            </c:ext>
          </c:extLst>
        </c:ser>
        <c:ser>
          <c:idx val="1"/>
          <c:order val="1"/>
          <c:invertIfNegative val="0"/>
          <c:dPt>
            <c:idx val="0"/>
            <c:invertIfNegative val="0"/>
            <c:bubble3D val="0"/>
            <c:spPr>
              <a:solidFill>
                <a:schemeClr val="bg1">
                  <a:lumMod val="75000"/>
                </a:schemeClr>
              </a:solidFill>
            </c:spPr>
            <c:extLst>
              <c:ext xmlns:c16="http://schemas.microsoft.com/office/drawing/2014/chart" uri="{C3380CC4-5D6E-409C-BE32-E72D297353CC}">
                <c16:uniqueId val="{00000002-5700-4069-A15C-AF7E5CED50B3}"/>
              </c:ext>
            </c:extLst>
          </c:dPt>
          <c:dPt>
            <c:idx val="1"/>
            <c:invertIfNegative val="0"/>
            <c:bubble3D val="0"/>
            <c:spPr>
              <a:solidFill>
                <a:schemeClr val="tx1">
                  <a:lumMod val="75000"/>
                  <a:lumOff val="25000"/>
                </a:schemeClr>
              </a:solidFill>
            </c:spPr>
            <c:extLst>
              <c:ext xmlns:c16="http://schemas.microsoft.com/office/drawing/2014/chart" uri="{C3380CC4-5D6E-409C-BE32-E72D297353CC}">
                <c16:uniqueId val="{00000004-5700-4069-A15C-AF7E5CED50B3}"/>
              </c:ext>
            </c:extLst>
          </c:dPt>
          <c:dPt>
            <c:idx val="2"/>
            <c:invertIfNegative val="0"/>
            <c:bubble3D val="0"/>
            <c:spPr>
              <a:solidFill>
                <a:srgbClr val="FFC000"/>
              </a:solidFill>
            </c:spPr>
            <c:extLst>
              <c:ext xmlns:c16="http://schemas.microsoft.com/office/drawing/2014/chart" uri="{C3380CC4-5D6E-409C-BE32-E72D297353CC}">
                <c16:uniqueId val="{00000006-5700-4069-A15C-AF7E5CED50B3}"/>
              </c:ext>
            </c:extLst>
          </c:dPt>
          <c:dPt>
            <c:idx val="3"/>
            <c:invertIfNegative val="0"/>
            <c:bubble3D val="0"/>
            <c:spPr>
              <a:solidFill>
                <a:srgbClr val="FFC000"/>
              </a:solidFill>
            </c:spPr>
            <c:extLst>
              <c:ext xmlns:c16="http://schemas.microsoft.com/office/drawing/2014/chart" uri="{C3380CC4-5D6E-409C-BE32-E72D297353CC}">
                <c16:uniqueId val="{00000008-5700-4069-A15C-AF7E5CED50B3}"/>
              </c:ext>
            </c:extLst>
          </c:dPt>
          <c:dPt>
            <c:idx val="4"/>
            <c:invertIfNegative val="0"/>
            <c:bubble3D val="0"/>
            <c:spPr>
              <a:solidFill>
                <a:srgbClr val="FFC000"/>
              </a:solidFill>
            </c:spPr>
            <c:extLst>
              <c:ext xmlns:c16="http://schemas.microsoft.com/office/drawing/2014/chart" uri="{C3380CC4-5D6E-409C-BE32-E72D297353CC}">
                <c16:uniqueId val="{0000000A-5700-4069-A15C-AF7E5CED50B3}"/>
              </c:ext>
            </c:extLst>
          </c:dPt>
          <c:cat>
            <c:strRef>
              <c:f>Sheet1!$C$2:$G$2</c:f>
              <c:strCache>
                <c:ptCount val="5"/>
                <c:pt idx="0">
                  <c:v>2002</c:v>
                </c:pt>
                <c:pt idx="1">
                  <c:v>2007</c:v>
                </c:pt>
                <c:pt idx="2">
                  <c:v>2008 Plan</c:v>
                </c:pt>
                <c:pt idx="3">
                  <c:v>2010 Plan</c:v>
                </c:pt>
                <c:pt idx="4">
                  <c:v>2012 Plan</c:v>
                </c:pt>
              </c:strCache>
            </c:strRef>
          </c:cat>
          <c:val>
            <c:numRef>
              <c:f>Sheet1!$C$4:$G$4</c:f>
              <c:numCache>
                <c:formatCode>0</c:formatCode>
                <c:ptCount val="5"/>
                <c:pt idx="0">
                  <c:v>2700</c:v>
                </c:pt>
                <c:pt idx="1">
                  <c:v>5505</c:v>
                </c:pt>
                <c:pt idx="2">
                  <c:v>6723</c:v>
                </c:pt>
                <c:pt idx="3">
                  <c:v>8732</c:v>
                </c:pt>
                <c:pt idx="4">
                  <c:v>10325</c:v>
                </c:pt>
              </c:numCache>
            </c:numRef>
          </c:val>
          <c:extLst>
            <c:ext xmlns:c16="http://schemas.microsoft.com/office/drawing/2014/chart" uri="{C3380CC4-5D6E-409C-BE32-E72D297353CC}">
              <c16:uniqueId val="{0000000B-5700-4069-A15C-AF7E5CED50B3}"/>
            </c:ext>
          </c:extLst>
        </c:ser>
        <c:dLbls>
          <c:showLegendKey val="0"/>
          <c:showVal val="0"/>
          <c:showCatName val="0"/>
          <c:showSerName val="0"/>
          <c:showPercent val="0"/>
          <c:showBubbleSize val="0"/>
        </c:dLbls>
        <c:gapWidth val="126"/>
        <c:overlap val="80"/>
        <c:axId val="90795392"/>
        <c:axId val="90797184"/>
      </c:barChart>
      <c:catAx>
        <c:axId val="90795392"/>
        <c:scaling>
          <c:orientation val="minMax"/>
        </c:scaling>
        <c:delete val="0"/>
        <c:axPos val="b"/>
        <c:numFmt formatCode="General" sourceLinked="0"/>
        <c:majorTickMark val="out"/>
        <c:minorTickMark val="none"/>
        <c:tickLblPos val="nextTo"/>
        <c:txPr>
          <a:bodyPr/>
          <a:lstStyle/>
          <a:p>
            <a:pPr>
              <a:defRPr sz="1200" b="1"/>
            </a:pPr>
            <a:endParaRPr lang="en-US"/>
          </a:p>
        </c:txPr>
        <c:crossAx val="90797184"/>
        <c:crosses val="autoZero"/>
        <c:auto val="1"/>
        <c:lblAlgn val="ctr"/>
        <c:lblOffset val="100"/>
        <c:noMultiLvlLbl val="0"/>
      </c:catAx>
      <c:valAx>
        <c:axId val="90797184"/>
        <c:scaling>
          <c:orientation val="minMax"/>
        </c:scaling>
        <c:delete val="0"/>
        <c:axPos val="l"/>
        <c:majorGridlines/>
        <c:numFmt formatCode="#,##0" sourceLinked="0"/>
        <c:majorTickMark val="out"/>
        <c:minorTickMark val="none"/>
        <c:tickLblPos val="nextTo"/>
        <c:txPr>
          <a:bodyPr/>
          <a:lstStyle/>
          <a:p>
            <a:pPr>
              <a:defRPr sz="1200" b="1"/>
            </a:pPr>
            <a:endParaRPr lang="en-US"/>
          </a:p>
        </c:txPr>
        <c:crossAx val="9079539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34739454094594E-2"/>
          <c:y val="8.0568720379147724E-2"/>
          <c:w val="0.9193548387096776"/>
          <c:h val="0.79146919431279616"/>
        </c:manualLayout>
      </c:layout>
      <c:barChart>
        <c:barDir val="col"/>
        <c:grouping val="clustered"/>
        <c:varyColors val="0"/>
        <c:dLbls>
          <c:showLegendKey val="0"/>
          <c:showVal val="0"/>
          <c:showCatName val="0"/>
          <c:showSerName val="0"/>
          <c:showPercent val="0"/>
          <c:showBubbleSize val="0"/>
        </c:dLbls>
        <c:gapWidth val="60"/>
        <c:axId val="90822528"/>
        <c:axId val="90824064"/>
      </c:barChart>
      <c:catAx>
        <c:axId val="90822528"/>
        <c:scaling>
          <c:orientation val="minMax"/>
        </c:scaling>
        <c:delete val="0"/>
        <c:axPos val="b"/>
        <c:numFmt formatCode="General" sourceLinked="1"/>
        <c:majorTickMark val="out"/>
        <c:minorTickMark val="none"/>
        <c:tickLblPos val="nextTo"/>
        <c:spPr>
          <a:ln w="3044">
            <a:solidFill>
              <a:schemeClr val="tx1"/>
            </a:solidFill>
            <a:prstDash val="solid"/>
          </a:ln>
        </c:spPr>
        <c:txPr>
          <a:bodyPr rot="0" vert="horz"/>
          <a:lstStyle/>
          <a:p>
            <a:pPr>
              <a:defRPr sz="1342" b="1" i="0" u="none" strike="noStrike" baseline="0">
                <a:solidFill>
                  <a:schemeClr val="tx1"/>
                </a:solidFill>
                <a:latin typeface="Arial"/>
                <a:ea typeface="Arial"/>
                <a:cs typeface="Arial"/>
              </a:defRPr>
            </a:pPr>
            <a:endParaRPr lang="en-US"/>
          </a:p>
        </c:txPr>
        <c:crossAx val="90824064"/>
        <c:crossesAt val="0"/>
        <c:auto val="1"/>
        <c:lblAlgn val="ctr"/>
        <c:lblOffset val="100"/>
        <c:tickLblSkip val="1"/>
        <c:tickMarkSkip val="1"/>
        <c:noMultiLvlLbl val="0"/>
      </c:catAx>
      <c:valAx>
        <c:axId val="90824064"/>
        <c:scaling>
          <c:orientation val="minMax"/>
          <c:max val="12000"/>
          <c:min val="0"/>
        </c:scaling>
        <c:delete val="1"/>
        <c:axPos val="l"/>
        <c:numFmt formatCode="#,##0" sourceLinked="0"/>
        <c:majorTickMark val="out"/>
        <c:minorTickMark val="none"/>
        <c:tickLblPos val="nextTo"/>
        <c:crossAx val="90822528"/>
        <c:crosses val="autoZero"/>
        <c:crossBetween val="between"/>
        <c:majorUnit val="2000"/>
        <c:minorUnit val="2.0000000000000052E-3"/>
      </c:valAx>
      <c:spPr>
        <a:noFill/>
        <a:ln w="24352">
          <a:noFill/>
        </a:ln>
      </c:spPr>
    </c:plotArea>
    <c:plotVisOnly val="1"/>
    <c:dispBlanksAs val="gap"/>
    <c:showDLblsOverMax val="0"/>
  </c:chart>
  <c:spPr>
    <a:noFill/>
    <a:ln>
      <a:noFill/>
    </a:ln>
  </c:spPr>
  <c:txPr>
    <a:bodyPr/>
    <a:lstStyle/>
    <a:p>
      <a:pPr>
        <a:defRPr sz="1726" b="1" i="0" u="none" strike="noStrike" baseline="0">
          <a:solidFill>
            <a:schemeClr val="tx1"/>
          </a:solidFill>
          <a:latin typeface="Arial Black"/>
          <a:ea typeface="Arial Black"/>
          <a:cs typeface="Arial Black"/>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Sheet1!$C$2:$G$2</c:f>
              <c:strCache>
                <c:ptCount val="5"/>
                <c:pt idx="0">
                  <c:v>2002</c:v>
                </c:pt>
                <c:pt idx="1">
                  <c:v>2007</c:v>
                </c:pt>
                <c:pt idx="2">
                  <c:v>2008 Plan</c:v>
                </c:pt>
                <c:pt idx="3">
                  <c:v>2010 Plan</c:v>
                </c:pt>
                <c:pt idx="4">
                  <c:v>2012 Plan</c:v>
                </c:pt>
              </c:strCache>
            </c:strRef>
          </c:cat>
          <c:val>
            <c:numRef>
              <c:f>Sheet1!$C$3:$G$3</c:f>
              <c:numCache>
                <c:formatCode>General</c:formatCode>
                <c:ptCount val="5"/>
              </c:numCache>
            </c:numRef>
          </c:val>
          <c:extLst>
            <c:ext xmlns:c16="http://schemas.microsoft.com/office/drawing/2014/chart" uri="{C3380CC4-5D6E-409C-BE32-E72D297353CC}">
              <c16:uniqueId val="{00000000-0D8F-427E-8362-5DC684B600F8}"/>
            </c:ext>
          </c:extLst>
        </c:ser>
        <c:ser>
          <c:idx val="1"/>
          <c:order val="1"/>
          <c:invertIfNegative val="0"/>
          <c:dPt>
            <c:idx val="0"/>
            <c:invertIfNegative val="0"/>
            <c:bubble3D val="0"/>
            <c:spPr>
              <a:solidFill>
                <a:schemeClr val="bg1">
                  <a:lumMod val="75000"/>
                </a:schemeClr>
              </a:solidFill>
            </c:spPr>
            <c:extLst>
              <c:ext xmlns:c16="http://schemas.microsoft.com/office/drawing/2014/chart" uri="{C3380CC4-5D6E-409C-BE32-E72D297353CC}">
                <c16:uniqueId val="{00000002-0D8F-427E-8362-5DC684B600F8}"/>
              </c:ext>
            </c:extLst>
          </c:dPt>
          <c:dPt>
            <c:idx val="1"/>
            <c:invertIfNegative val="0"/>
            <c:bubble3D val="0"/>
            <c:spPr>
              <a:solidFill>
                <a:schemeClr val="tx1">
                  <a:lumMod val="75000"/>
                  <a:lumOff val="25000"/>
                </a:schemeClr>
              </a:solidFill>
            </c:spPr>
            <c:extLst>
              <c:ext xmlns:c16="http://schemas.microsoft.com/office/drawing/2014/chart" uri="{C3380CC4-5D6E-409C-BE32-E72D297353CC}">
                <c16:uniqueId val="{00000004-0D8F-427E-8362-5DC684B600F8}"/>
              </c:ext>
            </c:extLst>
          </c:dPt>
          <c:dPt>
            <c:idx val="2"/>
            <c:invertIfNegative val="0"/>
            <c:bubble3D val="0"/>
            <c:spPr>
              <a:solidFill>
                <a:srgbClr val="FFC000"/>
              </a:solidFill>
            </c:spPr>
            <c:extLst>
              <c:ext xmlns:c16="http://schemas.microsoft.com/office/drawing/2014/chart" uri="{C3380CC4-5D6E-409C-BE32-E72D297353CC}">
                <c16:uniqueId val="{00000006-0D8F-427E-8362-5DC684B600F8}"/>
              </c:ext>
            </c:extLst>
          </c:dPt>
          <c:dPt>
            <c:idx val="3"/>
            <c:invertIfNegative val="0"/>
            <c:bubble3D val="0"/>
            <c:spPr>
              <a:solidFill>
                <a:srgbClr val="FFC000"/>
              </a:solidFill>
            </c:spPr>
            <c:extLst>
              <c:ext xmlns:c16="http://schemas.microsoft.com/office/drawing/2014/chart" uri="{C3380CC4-5D6E-409C-BE32-E72D297353CC}">
                <c16:uniqueId val="{00000008-0D8F-427E-8362-5DC684B600F8}"/>
              </c:ext>
            </c:extLst>
          </c:dPt>
          <c:dPt>
            <c:idx val="4"/>
            <c:invertIfNegative val="0"/>
            <c:bubble3D val="0"/>
            <c:spPr>
              <a:solidFill>
                <a:srgbClr val="FFC000"/>
              </a:solidFill>
            </c:spPr>
            <c:extLst>
              <c:ext xmlns:c16="http://schemas.microsoft.com/office/drawing/2014/chart" uri="{C3380CC4-5D6E-409C-BE32-E72D297353CC}">
                <c16:uniqueId val="{0000000A-0D8F-427E-8362-5DC684B600F8}"/>
              </c:ext>
            </c:extLst>
          </c:dPt>
          <c:cat>
            <c:strRef>
              <c:f>Sheet1!$C$2:$G$2</c:f>
              <c:strCache>
                <c:ptCount val="5"/>
                <c:pt idx="0">
                  <c:v>2002</c:v>
                </c:pt>
                <c:pt idx="1">
                  <c:v>2007</c:v>
                </c:pt>
                <c:pt idx="2">
                  <c:v>2008 Plan</c:v>
                </c:pt>
                <c:pt idx="3">
                  <c:v>2010 Plan</c:v>
                </c:pt>
                <c:pt idx="4">
                  <c:v>2012 Plan</c:v>
                </c:pt>
              </c:strCache>
            </c:strRef>
          </c:cat>
          <c:val>
            <c:numRef>
              <c:f>Sheet1!$C$4:$G$4</c:f>
              <c:numCache>
                <c:formatCode>0</c:formatCode>
                <c:ptCount val="5"/>
                <c:pt idx="0">
                  <c:v>2700</c:v>
                </c:pt>
                <c:pt idx="1">
                  <c:v>5505</c:v>
                </c:pt>
                <c:pt idx="2">
                  <c:v>6723</c:v>
                </c:pt>
                <c:pt idx="3">
                  <c:v>8732</c:v>
                </c:pt>
                <c:pt idx="4">
                  <c:v>10325</c:v>
                </c:pt>
              </c:numCache>
            </c:numRef>
          </c:val>
          <c:extLst>
            <c:ext xmlns:c16="http://schemas.microsoft.com/office/drawing/2014/chart" uri="{C3380CC4-5D6E-409C-BE32-E72D297353CC}">
              <c16:uniqueId val="{0000000B-0D8F-427E-8362-5DC684B600F8}"/>
            </c:ext>
          </c:extLst>
        </c:ser>
        <c:dLbls>
          <c:showLegendKey val="0"/>
          <c:showVal val="0"/>
          <c:showCatName val="0"/>
          <c:showSerName val="0"/>
          <c:showPercent val="0"/>
          <c:showBubbleSize val="0"/>
        </c:dLbls>
        <c:gapWidth val="126"/>
        <c:overlap val="80"/>
        <c:axId val="86214144"/>
        <c:axId val="86215680"/>
      </c:barChart>
      <c:catAx>
        <c:axId val="86214144"/>
        <c:scaling>
          <c:orientation val="minMax"/>
        </c:scaling>
        <c:delete val="0"/>
        <c:axPos val="b"/>
        <c:numFmt formatCode="General" sourceLinked="0"/>
        <c:majorTickMark val="out"/>
        <c:minorTickMark val="none"/>
        <c:tickLblPos val="nextTo"/>
        <c:txPr>
          <a:bodyPr/>
          <a:lstStyle/>
          <a:p>
            <a:pPr>
              <a:defRPr sz="1200" b="1"/>
            </a:pPr>
            <a:endParaRPr lang="en-US"/>
          </a:p>
        </c:txPr>
        <c:crossAx val="86215680"/>
        <c:crosses val="autoZero"/>
        <c:auto val="1"/>
        <c:lblAlgn val="ctr"/>
        <c:lblOffset val="100"/>
        <c:noMultiLvlLbl val="0"/>
      </c:catAx>
      <c:valAx>
        <c:axId val="86215680"/>
        <c:scaling>
          <c:orientation val="minMax"/>
        </c:scaling>
        <c:delete val="0"/>
        <c:axPos val="l"/>
        <c:majorGridlines/>
        <c:numFmt formatCode="#,##0" sourceLinked="0"/>
        <c:majorTickMark val="out"/>
        <c:minorTickMark val="none"/>
        <c:tickLblPos val="nextTo"/>
        <c:txPr>
          <a:bodyPr/>
          <a:lstStyle/>
          <a:p>
            <a:pPr>
              <a:defRPr sz="1200" b="1"/>
            </a:pPr>
            <a:endParaRPr lang="en-US"/>
          </a:p>
        </c:txPr>
        <c:crossAx val="8621414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90574107915893E-2"/>
          <c:y val="7.7935045936855948E-2"/>
          <c:w val="0.9193548387096776"/>
          <c:h val="0.79146919431279616"/>
        </c:manualLayout>
      </c:layout>
      <c:barChart>
        <c:barDir val="col"/>
        <c:grouping val="clustered"/>
        <c:varyColors val="0"/>
        <c:ser>
          <c:idx val="1"/>
          <c:order val="0"/>
          <c:tx>
            <c:strRef>
              <c:f>Sheet1!$A$3</c:f>
              <c:strCache>
                <c:ptCount val="1"/>
                <c:pt idx="0">
                  <c:v>2002</c:v>
                </c:pt>
              </c:strCache>
            </c:strRef>
          </c:tx>
          <c:spPr>
            <a:solidFill>
              <a:srgbClr val="669555"/>
            </a:solidFill>
            <a:ln w="12176">
              <a:solidFill>
                <a:srgbClr val="000000"/>
              </a:solidFill>
              <a:prstDash val="solid"/>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Sheet1!$B$3:$Q$3</c:f>
              <c:numCache>
                <c:formatCode>#,##0</c:formatCode>
                <c:ptCount val="16"/>
                <c:pt idx="0">
                  <c:v>997</c:v>
                </c:pt>
                <c:pt idx="1">
                  <c:v>706</c:v>
                </c:pt>
                <c:pt idx="2">
                  <c:v>518</c:v>
                </c:pt>
                <c:pt idx="3">
                  <c:v>259</c:v>
                </c:pt>
                <c:pt idx="4">
                  <c:v>265</c:v>
                </c:pt>
                <c:pt idx="5">
                  <c:v>181</c:v>
                </c:pt>
                <c:pt idx="6">
                  <c:v>216</c:v>
                </c:pt>
                <c:pt idx="7">
                  <c:v>168</c:v>
                </c:pt>
                <c:pt idx="8">
                  <c:v>152</c:v>
                </c:pt>
                <c:pt idx="9">
                  <c:v>115</c:v>
                </c:pt>
                <c:pt idx="10">
                  <c:v>82</c:v>
                </c:pt>
                <c:pt idx="11">
                  <c:v>147</c:v>
                </c:pt>
                <c:pt idx="12">
                  <c:v>70</c:v>
                </c:pt>
                <c:pt idx="13">
                  <c:v>49</c:v>
                </c:pt>
                <c:pt idx="14">
                  <c:v>39</c:v>
                </c:pt>
                <c:pt idx="15">
                  <c:v>82</c:v>
                </c:pt>
              </c:numCache>
            </c:numRef>
          </c:val>
          <c:extLst>
            <c:ext xmlns:c16="http://schemas.microsoft.com/office/drawing/2014/chart" uri="{C3380CC4-5D6E-409C-BE32-E72D297353CC}">
              <c16:uniqueId val="{00000000-2FCF-4C36-B1AE-C459AD85C32F}"/>
            </c:ext>
          </c:extLst>
        </c:ser>
        <c:ser>
          <c:idx val="2"/>
          <c:order val="1"/>
          <c:tx>
            <c:strRef>
              <c:f>Sheet1!$A$5</c:f>
              <c:strCache>
                <c:ptCount val="1"/>
                <c:pt idx="0">
                  <c:v>2006</c:v>
                </c:pt>
              </c:strCache>
            </c:strRef>
          </c:tx>
          <c:spPr>
            <a:solidFill>
              <a:srgbClr val="002060"/>
            </a:solidFill>
            <a:ln w="12176">
              <a:solidFill>
                <a:srgbClr val="000000"/>
              </a:solidFill>
              <a:prstDash val="solid"/>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Sheet1!$B$5:$Q$5</c:f>
              <c:numCache>
                <c:formatCode>#,##0</c:formatCode>
                <c:ptCount val="16"/>
                <c:pt idx="0">
                  <c:v>1329</c:v>
                </c:pt>
                <c:pt idx="1">
                  <c:v>488</c:v>
                </c:pt>
                <c:pt idx="2">
                  <c:v>519</c:v>
                </c:pt>
                <c:pt idx="3">
                  <c:v>438</c:v>
                </c:pt>
                <c:pt idx="4">
                  <c:v>313</c:v>
                </c:pt>
                <c:pt idx="5">
                  <c:v>192</c:v>
                </c:pt>
                <c:pt idx="6">
                  <c:v>204</c:v>
                </c:pt>
                <c:pt idx="7">
                  <c:v>152</c:v>
                </c:pt>
                <c:pt idx="8">
                  <c:v>171</c:v>
                </c:pt>
                <c:pt idx="9">
                  <c:v>142</c:v>
                </c:pt>
                <c:pt idx="10">
                  <c:v>115</c:v>
                </c:pt>
                <c:pt idx="11">
                  <c:v>86</c:v>
                </c:pt>
                <c:pt idx="12">
                  <c:v>66</c:v>
                </c:pt>
                <c:pt idx="13">
                  <c:v>124</c:v>
                </c:pt>
                <c:pt idx="14">
                  <c:v>52</c:v>
                </c:pt>
                <c:pt idx="15">
                  <c:v>108</c:v>
                </c:pt>
              </c:numCache>
            </c:numRef>
          </c:val>
          <c:extLst>
            <c:ext xmlns:c16="http://schemas.microsoft.com/office/drawing/2014/chart" uri="{C3380CC4-5D6E-409C-BE32-E72D297353CC}">
              <c16:uniqueId val="{00000001-2FCF-4C36-B1AE-C459AD85C32F}"/>
            </c:ext>
          </c:extLst>
        </c:ser>
        <c:ser>
          <c:idx val="0"/>
          <c:order val="2"/>
          <c:tx>
            <c:strRef>
              <c:f>Sheet1!$A$4</c:f>
              <c:strCache>
                <c:ptCount val="1"/>
                <c:pt idx="0">
                  <c:v>2007</c:v>
                </c:pt>
              </c:strCache>
            </c:strRef>
          </c:tx>
          <c:spPr>
            <a:solidFill>
              <a:srgbClr val="FFC000"/>
            </a:solidFill>
            <a:ln>
              <a:solidFill>
                <a:prstClr val="black"/>
              </a:solidFill>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Sheet1!$B$4:$Q$4</c:f>
              <c:numCache>
                <c:formatCode>#,##0</c:formatCode>
                <c:ptCount val="16"/>
                <c:pt idx="0">
                  <c:v>2098</c:v>
                </c:pt>
                <c:pt idx="1">
                  <c:v>741</c:v>
                </c:pt>
                <c:pt idx="2">
                  <c:v>460</c:v>
                </c:pt>
                <c:pt idx="3">
                  <c:v>480</c:v>
                </c:pt>
                <c:pt idx="4">
                  <c:v>396</c:v>
                </c:pt>
                <c:pt idx="5">
                  <c:v>219</c:v>
                </c:pt>
                <c:pt idx="6">
                  <c:v>201</c:v>
                </c:pt>
                <c:pt idx="7">
                  <c:v>167</c:v>
                </c:pt>
                <c:pt idx="8">
                  <c:v>158</c:v>
                </c:pt>
                <c:pt idx="9">
                  <c:v>159</c:v>
                </c:pt>
                <c:pt idx="10">
                  <c:v>112</c:v>
                </c:pt>
                <c:pt idx="11">
                  <c:v>102</c:v>
                </c:pt>
                <c:pt idx="12">
                  <c:v>64</c:v>
                </c:pt>
                <c:pt idx="13">
                  <c:v>104</c:v>
                </c:pt>
                <c:pt idx="14">
                  <c:v>83</c:v>
                </c:pt>
                <c:pt idx="15">
                  <c:v>132</c:v>
                </c:pt>
              </c:numCache>
            </c:numRef>
          </c:val>
          <c:extLst>
            <c:ext xmlns:c16="http://schemas.microsoft.com/office/drawing/2014/chart" uri="{C3380CC4-5D6E-409C-BE32-E72D297353CC}">
              <c16:uniqueId val="{00000002-2FCF-4C36-B1AE-C459AD85C32F}"/>
            </c:ext>
          </c:extLst>
        </c:ser>
        <c:dLbls>
          <c:showLegendKey val="0"/>
          <c:showVal val="0"/>
          <c:showCatName val="0"/>
          <c:showSerName val="0"/>
          <c:showPercent val="0"/>
          <c:showBubbleSize val="0"/>
        </c:dLbls>
        <c:gapWidth val="60"/>
        <c:axId val="32510336"/>
        <c:axId val="32511872"/>
      </c:barChart>
      <c:catAx>
        <c:axId val="32510336"/>
        <c:scaling>
          <c:orientation val="minMax"/>
        </c:scaling>
        <c:delete val="0"/>
        <c:axPos val="b"/>
        <c:numFmt formatCode="General" sourceLinked="1"/>
        <c:majorTickMark val="out"/>
        <c:minorTickMark val="none"/>
        <c:tickLblPos val="nextTo"/>
        <c:spPr>
          <a:ln w="3044">
            <a:solidFill>
              <a:schemeClr val="tx1"/>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32511872"/>
        <c:crossesAt val="0"/>
        <c:auto val="1"/>
        <c:lblAlgn val="ctr"/>
        <c:lblOffset val="100"/>
        <c:tickLblSkip val="1"/>
        <c:tickMarkSkip val="1"/>
        <c:noMultiLvlLbl val="0"/>
      </c:catAx>
      <c:valAx>
        <c:axId val="32511872"/>
        <c:scaling>
          <c:orientation val="minMax"/>
          <c:max val="2200"/>
          <c:min val="0"/>
        </c:scaling>
        <c:delete val="0"/>
        <c:axPos val="l"/>
        <c:numFmt formatCode="#,##0" sourceLinked="0"/>
        <c:majorTickMark val="out"/>
        <c:minorTickMark val="none"/>
        <c:tickLblPos val="nextTo"/>
        <c:spPr>
          <a:ln w="3044">
            <a:solidFill>
              <a:schemeClr val="tx1"/>
            </a:solidFill>
            <a:prstDash val="solid"/>
          </a:ln>
        </c:spPr>
        <c:txPr>
          <a:bodyPr rot="0" vert="horz"/>
          <a:lstStyle/>
          <a:p>
            <a:pPr>
              <a:defRPr sz="959" b="1" i="0" u="none" strike="noStrike" baseline="0">
                <a:solidFill>
                  <a:schemeClr val="tx1"/>
                </a:solidFill>
                <a:latin typeface="Arial"/>
                <a:ea typeface="Arial"/>
                <a:cs typeface="Arial"/>
              </a:defRPr>
            </a:pPr>
            <a:endParaRPr lang="en-US"/>
          </a:p>
        </c:txPr>
        <c:crossAx val="32510336"/>
        <c:crosses val="autoZero"/>
        <c:crossBetween val="between"/>
        <c:majorUnit val="200"/>
        <c:minorUnit val="2.0000000000000052E-3"/>
      </c:valAx>
      <c:spPr>
        <a:noFill/>
        <a:ln w="24352">
          <a:noFill/>
        </a:ln>
      </c:spPr>
    </c:plotArea>
    <c:plotVisOnly val="1"/>
    <c:dispBlanksAs val="gap"/>
    <c:showDLblsOverMax val="0"/>
  </c:chart>
  <c:spPr>
    <a:noFill/>
    <a:ln>
      <a:noFill/>
    </a:ln>
  </c:spPr>
  <c:txPr>
    <a:bodyPr/>
    <a:lstStyle/>
    <a:p>
      <a:pPr>
        <a:defRPr sz="1726" b="1" i="0" u="none" strike="noStrike" baseline="0">
          <a:solidFill>
            <a:schemeClr val="tx1"/>
          </a:solidFill>
          <a:latin typeface="Arial Black"/>
          <a:ea typeface="Arial Black"/>
          <a:cs typeface="Arial Black"/>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553486186291E-2"/>
          <c:y val="7.5301313506650897E-2"/>
          <c:w val="0.9193548387096776"/>
          <c:h val="0.79146919431279616"/>
        </c:manualLayout>
      </c:layout>
      <c:barChart>
        <c:barDir val="col"/>
        <c:grouping val="clustered"/>
        <c:varyColors val="0"/>
        <c:ser>
          <c:idx val="1"/>
          <c:order val="0"/>
          <c:tx>
            <c:strRef>
              <c:f>Sheet1!$A$3</c:f>
              <c:strCache>
                <c:ptCount val="1"/>
                <c:pt idx="0">
                  <c:v>2002</c:v>
                </c:pt>
              </c:strCache>
            </c:strRef>
          </c:tx>
          <c:spPr>
            <a:solidFill>
              <a:srgbClr val="669555"/>
            </a:solidFill>
            <a:ln w="12176">
              <a:solidFill>
                <a:srgbClr val="000000"/>
              </a:solidFill>
              <a:prstDash val="solid"/>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Sheet1!$B$3:$Q$3</c:f>
              <c:numCache>
                <c:formatCode>#,##0</c:formatCode>
                <c:ptCount val="16"/>
                <c:pt idx="0">
                  <c:v>997</c:v>
                </c:pt>
                <c:pt idx="1">
                  <c:v>706</c:v>
                </c:pt>
                <c:pt idx="2">
                  <c:v>518</c:v>
                </c:pt>
                <c:pt idx="3">
                  <c:v>259</c:v>
                </c:pt>
                <c:pt idx="4">
                  <c:v>265</c:v>
                </c:pt>
                <c:pt idx="5">
                  <c:v>181</c:v>
                </c:pt>
                <c:pt idx="6">
                  <c:v>216</c:v>
                </c:pt>
                <c:pt idx="7">
                  <c:v>168</c:v>
                </c:pt>
                <c:pt idx="8">
                  <c:v>152</c:v>
                </c:pt>
                <c:pt idx="9">
                  <c:v>115</c:v>
                </c:pt>
                <c:pt idx="10">
                  <c:v>82</c:v>
                </c:pt>
                <c:pt idx="11">
                  <c:v>147</c:v>
                </c:pt>
                <c:pt idx="12">
                  <c:v>70</c:v>
                </c:pt>
                <c:pt idx="13">
                  <c:v>49</c:v>
                </c:pt>
                <c:pt idx="14">
                  <c:v>39</c:v>
                </c:pt>
                <c:pt idx="15">
                  <c:v>82</c:v>
                </c:pt>
              </c:numCache>
            </c:numRef>
          </c:val>
          <c:extLst>
            <c:ext xmlns:c16="http://schemas.microsoft.com/office/drawing/2014/chart" uri="{C3380CC4-5D6E-409C-BE32-E72D297353CC}">
              <c16:uniqueId val="{00000000-BF8F-4FB0-99A4-866BDBF01181}"/>
            </c:ext>
          </c:extLst>
        </c:ser>
        <c:ser>
          <c:idx val="2"/>
          <c:order val="1"/>
          <c:tx>
            <c:strRef>
              <c:f>Sheet1!$A$5</c:f>
              <c:strCache>
                <c:ptCount val="1"/>
                <c:pt idx="0">
                  <c:v>2006</c:v>
                </c:pt>
              </c:strCache>
            </c:strRef>
          </c:tx>
          <c:spPr>
            <a:solidFill>
              <a:srgbClr val="002060"/>
            </a:solidFill>
            <a:ln w="12176">
              <a:solidFill>
                <a:srgbClr val="000000"/>
              </a:solidFill>
              <a:prstDash val="solid"/>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Sheet1!$B$5:$Q$5</c:f>
              <c:numCache>
                <c:formatCode>#,##0</c:formatCode>
                <c:ptCount val="16"/>
                <c:pt idx="0">
                  <c:v>1329</c:v>
                </c:pt>
                <c:pt idx="1">
                  <c:v>488</c:v>
                </c:pt>
                <c:pt idx="2">
                  <c:v>519</c:v>
                </c:pt>
                <c:pt idx="3">
                  <c:v>438</c:v>
                </c:pt>
                <c:pt idx="4">
                  <c:v>313</c:v>
                </c:pt>
                <c:pt idx="5">
                  <c:v>192</c:v>
                </c:pt>
                <c:pt idx="6">
                  <c:v>204</c:v>
                </c:pt>
                <c:pt idx="7">
                  <c:v>152</c:v>
                </c:pt>
                <c:pt idx="8">
                  <c:v>171</c:v>
                </c:pt>
                <c:pt idx="9">
                  <c:v>142</c:v>
                </c:pt>
                <c:pt idx="10">
                  <c:v>115</c:v>
                </c:pt>
                <c:pt idx="11">
                  <c:v>86</c:v>
                </c:pt>
                <c:pt idx="12">
                  <c:v>66</c:v>
                </c:pt>
                <c:pt idx="13">
                  <c:v>124</c:v>
                </c:pt>
                <c:pt idx="14">
                  <c:v>52</c:v>
                </c:pt>
                <c:pt idx="15">
                  <c:v>108</c:v>
                </c:pt>
              </c:numCache>
            </c:numRef>
          </c:val>
          <c:extLst>
            <c:ext xmlns:c16="http://schemas.microsoft.com/office/drawing/2014/chart" uri="{C3380CC4-5D6E-409C-BE32-E72D297353CC}">
              <c16:uniqueId val="{00000001-BF8F-4FB0-99A4-866BDBF01181}"/>
            </c:ext>
          </c:extLst>
        </c:ser>
        <c:ser>
          <c:idx val="0"/>
          <c:order val="2"/>
          <c:tx>
            <c:strRef>
              <c:f>Sheet1!$A$4</c:f>
              <c:strCache>
                <c:ptCount val="1"/>
                <c:pt idx="0">
                  <c:v>2007</c:v>
                </c:pt>
              </c:strCache>
            </c:strRef>
          </c:tx>
          <c:spPr>
            <a:solidFill>
              <a:srgbClr val="FFC000"/>
            </a:solidFill>
            <a:ln>
              <a:solidFill>
                <a:prstClr val="black"/>
              </a:solidFill>
            </a:ln>
          </c:spPr>
          <c:invertIfNegative val="0"/>
          <c:cat>
            <c:strRef>
              <c:f>Sheet1!$B$1:$Q$1</c:f>
              <c:strCache>
                <c:ptCount val="16"/>
                <c:pt idx="0">
                  <c:v>1-2</c:v>
                </c:pt>
                <c:pt idx="1">
                  <c:v>3-4</c:v>
                </c:pt>
                <c:pt idx="2">
                  <c:v>5-6</c:v>
                </c:pt>
                <c:pt idx="3">
                  <c:v>7-8</c:v>
                </c:pt>
                <c:pt idx="4">
                  <c:v>9-10</c:v>
                </c:pt>
                <c:pt idx="5">
                  <c:v>11-12</c:v>
                </c:pt>
                <c:pt idx="6">
                  <c:v>13-14</c:v>
                </c:pt>
                <c:pt idx="7">
                  <c:v>15-16</c:v>
                </c:pt>
                <c:pt idx="8">
                  <c:v>17-18</c:v>
                </c:pt>
                <c:pt idx="9">
                  <c:v>19-20</c:v>
                </c:pt>
                <c:pt idx="10">
                  <c:v>21-22</c:v>
                </c:pt>
                <c:pt idx="11">
                  <c:v>23-24</c:v>
                </c:pt>
                <c:pt idx="12">
                  <c:v>25-26</c:v>
                </c:pt>
                <c:pt idx="13">
                  <c:v>27-28</c:v>
                </c:pt>
                <c:pt idx="14">
                  <c:v>29-30</c:v>
                </c:pt>
                <c:pt idx="15">
                  <c:v>&gt;30</c:v>
                </c:pt>
              </c:strCache>
            </c:strRef>
          </c:cat>
          <c:val>
            <c:numRef>
              <c:f>Sheet1!$B$4:$Q$4</c:f>
              <c:numCache>
                <c:formatCode>#,##0</c:formatCode>
                <c:ptCount val="16"/>
                <c:pt idx="0">
                  <c:v>2098</c:v>
                </c:pt>
                <c:pt idx="1">
                  <c:v>741</c:v>
                </c:pt>
                <c:pt idx="2">
                  <c:v>460</c:v>
                </c:pt>
                <c:pt idx="3">
                  <c:v>480</c:v>
                </c:pt>
                <c:pt idx="4">
                  <c:v>396</c:v>
                </c:pt>
                <c:pt idx="5">
                  <c:v>219</c:v>
                </c:pt>
                <c:pt idx="6">
                  <c:v>201</c:v>
                </c:pt>
                <c:pt idx="7">
                  <c:v>167</c:v>
                </c:pt>
                <c:pt idx="8">
                  <c:v>158</c:v>
                </c:pt>
                <c:pt idx="9">
                  <c:v>159</c:v>
                </c:pt>
                <c:pt idx="10">
                  <c:v>112</c:v>
                </c:pt>
                <c:pt idx="11">
                  <c:v>102</c:v>
                </c:pt>
                <c:pt idx="12">
                  <c:v>64</c:v>
                </c:pt>
                <c:pt idx="13">
                  <c:v>104</c:v>
                </c:pt>
                <c:pt idx="14">
                  <c:v>83</c:v>
                </c:pt>
                <c:pt idx="15">
                  <c:v>132</c:v>
                </c:pt>
              </c:numCache>
            </c:numRef>
          </c:val>
          <c:extLst>
            <c:ext xmlns:c16="http://schemas.microsoft.com/office/drawing/2014/chart" uri="{C3380CC4-5D6E-409C-BE32-E72D297353CC}">
              <c16:uniqueId val="{00000002-BF8F-4FB0-99A4-866BDBF01181}"/>
            </c:ext>
          </c:extLst>
        </c:ser>
        <c:dLbls>
          <c:showLegendKey val="0"/>
          <c:showVal val="0"/>
          <c:showCatName val="0"/>
          <c:showSerName val="0"/>
          <c:showPercent val="0"/>
          <c:showBubbleSize val="0"/>
        </c:dLbls>
        <c:gapWidth val="60"/>
        <c:axId val="30501120"/>
        <c:axId val="31879936"/>
      </c:barChart>
      <c:catAx>
        <c:axId val="30501120"/>
        <c:scaling>
          <c:orientation val="minMax"/>
        </c:scaling>
        <c:delete val="0"/>
        <c:axPos val="b"/>
        <c:numFmt formatCode="General" sourceLinked="1"/>
        <c:majorTickMark val="out"/>
        <c:minorTickMark val="none"/>
        <c:tickLblPos val="nextTo"/>
        <c:spPr>
          <a:ln w="3044">
            <a:solidFill>
              <a:schemeClr val="tx1"/>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31879936"/>
        <c:crossesAt val="0"/>
        <c:auto val="1"/>
        <c:lblAlgn val="ctr"/>
        <c:lblOffset val="100"/>
        <c:tickLblSkip val="1"/>
        <c:tickMarkSkip val="1"/>
        <c:noMultiLvlLbl val="0"/>
      </c:catAx>
      <c:valAx>
        <c:axId val="31879936"/>
        <c:scaling>
          <c:orientation val="minMax"/>
          <c:max val="2200"/>
          <c:min val="0"/>
        </c:scaling>
        <c:delete val="0"/>
        <c:axPos val="l"/>
        <c:numFmt formatCode="#,##0" sourceLinked="0"/>
        <c:majorTickMark val="out"/>
        <c:minorTickMark val="none"/>
        <c:tickLblPos val="nextTo"/>
        <c:spPr>
          <a:ln w="3044">
            <a:solidFill>
              <a:schemeClr val="tx1"/>
            </a:solidFill>
            <a:prstDash val="solid"/>
          </a:ln>
        </c:spPr>
        <c:txPr>
          <a:bodyPr rot="0" vert="horz"/>
          <a:lstStyle/>
          <a:p>
            <a:pPr>
              <a:defRPr sz="959" b="1" i="0" u="none" strike="noStrike" baseline="0">
                <a:solidFill>
                  <a:schemeClr val="tx1"/>
                </a:solidFill>
                <a:latin typeface="Arial"/>
                <a:ea typeface="Arial"/>
                <a:cs typeface="Arial"/>
              </a:defRPr>
            </a:pPr>
            <a:endParaRPr lang="en-US"/>
          </a:p>
        </c:txPr>
        <c:crossAx val="30501120"/>
        <c:crosses val="autoZero"/>
        <c:crossBetween val="between"/>
        <c:majorUnit val="200"/>
        <c:minorUnit val="2.0000000000000052E-3"/>
      </c:valAx>
      <c:spPr>
        <a:noFill/>
        <a:ln w="24352">
          <a:noFill/>
        </a:ln>
      </c:spPr>
    </c:plotArea>
    <c:plotVisOnly val="1"/>
    <c:dispBlanksAs val="gap"/>
    <c:showDLblsOverMax val="0"/>
  </c:chart>
  <c:spPr>
    <a:noFill/>
    <a:ln>
      <a:noFill/>
    </a:ln>
  </c:spPr>
  <c:txPr>
    <a:bodyPr/>
    <a:lstStyle/>
    <a:p>
      <a:pPr>
        <a:defRPr sz="1726" b="1" i="0" u="none" strike="noStrike" baseline="0">
          <a:solidFill>
            <a:schemeClr val="tx1"/>
          </a:solidFill>
          <a:latin typeface="Arial Black"/>
          <a:ea typeface="Arial Black"/>
          <a:cs typeface="Arial Black"/>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Overall annual attrition</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9.1849518810148731E-2"/>
          <c:y val="0.19480351414406533"/>
          <c:w val="0.60577806152609315"/>
          <c:h val="0.68921660834062404"/>
        </c:manualLayout>
      </c:layout>
      <c:bar3DChart>
        <c:barDir val="col"/>
        <c:grouping val="clustered"/>
        <c:varyColors val="0"/>
        <c:ser>
          <c:idx val="0"/>
          <c:order val="0"/>
          <c:tx>
            <c:strRef>
              <c:f>Sheet1!$C$6</c:f>
              <c:strCache>
                <c:ptCount val="1"/>
                <c:pt idx="0">
                  <c:v>Overall attrition</c:v>
                </c:pt>
              </c:strCache>
            </c:strRef>
          </c:tx>
          <c:invertIfNegative val="0"/>
          <c:dLbls>
            <c:dLbl>
              <c:idx val="0"/>
              <c:layout>
                <c:manualLayout>
                  <c:x val="3.6502144549004543E-2"/>
                  <c:y val="-4.1666666666666664E-2"/>
                </c:manualLayout>
              </c:layout>
              <c:spPr>
                <a:solidFill>
                  <a:schemeClr val="bg1"/>
                </a:solidFill>
              </c:spPr>
              <c:txPr>
                <a:bodyPr/>
                <a:lstStyle/>
                <a:p>
                  <a:pPr>
                    <a:defRPr sz="15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F4-4C86-BBDA-F0B17A42832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Sheet1!$D$5</c:f>
              <c:numCache>
                <c:formatCode>General</c:formatCode>
                <c:ptCount val="1"/>
                <c:pt idx="0">
                  <c:v>2007</c:v>
                </c:pt>
              </c:numCache>
            </c:numRef>
          </c:cat>
          <c:val>
            <c:numRef>
              <c:f>Sheet1!$D$6</c:f>
              <c:numCache>
                <c:formatCode>0%</c:formatCode>
                <c:ptCount val="1"/>
                <c:pt idx="0">
                  <c:v>0.22</c:v>
                </c:pt>
              </c:numCache>
            </c:numRef>
          </c:val>
          <c:extLst>
            <c:ext xmlns:c16="http://schemas.microsoft.com/office/drawing/2014/chart" uri="{C3380CC4-5D6E-409C-BE32-E72D297353CC}">
              <c16:uniqueId val="{00000001-FBF4-4C86-BBDA-F0B17A42832A}"/>
            </c:ext>
          </c:extLst>
        </c:ser>
        <c:dLbls>
          <c:showLegendKey val="0"/>
          <c:showVal val="0"/>
          <c:showCatName val="0"/>
          <c:showSerName val="0"/>
          <c:showPercent val="0"/>
          <c:showBubbleSize val="0"/>
        </c:dLbls>
        <c:gapWidth val="150"/>
        <c:shape val="box"/>
        <c:axId val="87705088"/>
        <c:axId val="87706624"/>
        <c:axId val="0"/>
      </c:bar3DChart>
      <c:catAx>
        <c:axId val="87705088"/>
        <c:scaling>
          <c:orientation val="minMax"/>
        </c:scaling>
        <c:delete val="0"/>
        <c:axPos val="b"/>
        <c:numFmt formatCode="General" sourceLinked="1"/>
        <c:majorTickMark val="out"/>
        <c:minorTickMark val="none"/>
        <c:tickLblPos val="nextTo"/>
        <c:txPr>
          <a:bodyPr/>
          <a:lstStyle/>
          <a:p>
            <a:pPr>
              <a:defRPr sz="1400" b="1"/>
            </a:pPr>
            <a:endParaRPr lang="en-US"/>
          </a:p>
        </c:txPr>
        <c:crossAx val="87706624"/>
        <c:crosses val="autoZero"/>
        <c:auto val="1"/>
        <c:lblAlgn val="ctr"/>
        <c:lblOffset val="100"/>
        <c:noMultiLvlLbl val="0"/>
      </c:catAx>
      <c:valAx>
        <c:axId val="87706624"/>
        <c:scaling>
          <c:orientation val="minMax"/>
        </c:scaling>
        <c:delete val="0"/>
        <c:axPos val="l"/>
        <c:majorGridlines/>
        <c:numFmt formatCode="0%" sourceLinked="1"/>
        <c:majorTickMark val="out"/>
        <c:minorTickMark val="none"/>
        <c:tickLblPos val="nextTo"/>
        <c:txPr>
          <a:bodyPr/>
          <a:lstStyle/>
          <a:p>
            <a:pPr>
              <a:defRPr sz="1400" b="1"/>
            </a:pPr>
            <a:endParaRPr lang="en-US"/>
          </a:p>
        </c:txPr>
        <c:crossAx val="8770508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A9B1F63-ADE3-4CB8-A325-169BB66F6B8D}" type="datetimeFigureOut">
              <a:rPr lang="en-US" smtClean="0"/>
              <a:t>4/19/2022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84B0DE4-6FE0-4032-AC12-0694354E7B56}" type="slidenum">
              <a:rPr lang="en-US" smtClean="0"/>
              <a:t>‹#›</a:t>
            </a:fld>
            <a:endParaRPr lang="en-US"/>
          </a:p>
        </p:txBody>
      </p:sp>
    </p:spTree>
    <p:extLst>
      <p:ext uri="{BB962C8B-B14F-4D97-AF65-F5344CB8AC3E}">
        <p14:creationId xmlns:p14="http://schemas.microsoft.com/office/powerpoint/2010/main" val="139838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11</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12</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13</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14</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15</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16</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17</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18</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19</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20</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3</a:t>
            </a:fld>
            <a:endParaRPr lang="en-US"/>
          </a:p>
        </p:txBody>
      </p:sp>
    </p:spTree>
    <p:extLst>
      <p:ext uri="{BB962C8B-B14F-4D97-AF65-F5344CB8AC3E}">
        <p14:creationId xmlns:p14="http://schemas.microsoft.com/office/powerpoint/2010/main" val="609498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21</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22</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26</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27</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28</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09312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4</a:t>
            </a:fld>
            <a:endParaRPr lang="en-US"/>
          </a:p>
        </p:txBody>
      </p:sp>
    </p:spTree>
    <p:extLst>
      <p:ext uri="{BB962C8B-B14F-4D97-AF65-F5344CB8AC3E}">
        <p14:creationId xmlns:p14="http://schemas.microsoft.com/office/powerpoint/2010/main" val="2329389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00060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62486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45407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5</a:t>
            </a:fld>
            <a:endParaRPr lang="en-US"/>
          </a:p>
        </p:txBody>
      </p:sp>
    </p:spTree>
    <p:extLst>
      <p:ext uri="{BB962C8B-B14F-4D97-AF65-F5344CB8AC3E}">
        <p14:creationId xmlns:p14="http://schemas.microsoft.com/office/powerpoint/2010/main" val="2246252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42</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43</a:t>
            </a:fld>
            <a:endParaRPr lang="en-US"/>
          </a:p>
        </p:txBody>
      </p:sp>
    </p:spTree>
    <p:extLst>
      <p:ext uri="{BB962C8B-B14F-4D97-AF65-F5344CB8AC3E}">
        <p14:creationId xmlns:p14="http://schemas.microsoft.com/office/powerpoint/2010/main" val="1221435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44</a:t>
            </a:fld>
            <a:endParaRPr lang="en-US"/>
          </a:p>
        </p:txBody>
      </p:sp>
    </p:spTree>
    <p:extLst>
      <p:ext uri="{BB962C8B-B14F-4D97-AF65-F5344CB8AC3E}">
        <p14:creationId xmlns:p14="http://schemas.microsoft.com/office/powerpoint/2010/main" val="93706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45</a:t>
            </a:fld>
            <a:endParaRPr lang="en-US"/>
          </a:p>
        </p:txBody>
      </p:sp>
    </p:spTree>
    <p:extLst>
      <p:ext uri="{BB962C8B-B14F-4D97-AF65-F5344CB8AC3E}">
        <p14:creationId xmlns:p14="http://schemas.microsoft.com/office/powerpoint/2010/main" val="2432955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46</a:t>
            </a:fld>
            <a:endParaRPr lang="en-US" dirty="0"/>
          </a:p>
        </p:txBody>
      </p:sp>
    </p:spTree>
    <p:extLst>
      <p:ext uri="{BB962C8B-B14F-4D97-AF65-F5344CB8AC3E}">
        <p14:creationId xmlns:p14="http://schemas.microsoft.com/office/powerpoint/2010/main" val="1817823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47</a:t>
            </a:fld>
            <a:endParaRPr lang="en-US" dirty="0"/>
          </a:p>
        </p:txBody>
      </p:sp>
    </p:spTree>
    <p:extLst>
      <p:ext uri="{BB962C8B-B14F-4D97-AF65-F5344CB8AC3E}">
        <p14:creationId xmlns:p14="http://schemas.microsoft.com/office/powerpoint/2010/main" val="1254458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48</a:t>
            </a:fld>
            <a:endParaRPr lang="en-US" dirty="0"/>
          </a:p>
        </p:txBody>
      </p:sp>
    </p:spTree>
    <p:extLst>
      <p:ext uri="{BB962C8B-B14F-4D97-AF65-F5344CB8AC3E}">
        <p14:creationId xmlns:p14="http://schemas.microsoft.com/office/powerpoint/2010/main" val="153807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49</a:t>
            </a:fld>
            <a:endParaRPr lang="en-US" dirty="0"/>
          </a:p>
        </p:txBody>
      </p:sp>
    </p:spTree>
    <p:extLst>
      <p:ext uri="{BB962C8B-B14F-4D97-AF65-F5344CB8AC3E}">
        <p14:creationId xmlns:p14="http://schemas.microsoft.com/office/powerpoint/2010/main" val="3875216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50</a:t>
            </a:fld>
            <a:endParaRPr lang="en-US" dirty="0"/>
          </a:p>
        </p:txBody>
      </p:sp>
    </p:spTree>
    <p:extLst>
      <p:ext uri="{BB962C8B-B14F-4D97-AF65-F5344CB8AC3E}">
        <p14:creationId xmlns:p14="http://schemas.microsoft.com/office/powerpoint/2010/main" val="3197233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6</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51</a:t>
            </a:fld>
            <a:endParaRPr lang="en-US" dirty="0"/>
          </a:p>
        </p:txBody>
      </p:sp>
    </p:spTree>
    <p:extLst>
      <p:ext uri="{BB962C8B-B14F-4D97-AF65-F5344CB8AC3E}">
        <p14:creationId xmlns:p14="http://schemas.microsoft.com/office/powerpoint/2010/main" val="287189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52</a:t>
            </a:fld>
            <a:endParaRPr lang="en-US" dirty="0"/>
          </a:p>
        </p:txBody>
      </p:sp>
    </p:spTree>
    <p:extLst>
      <p:ext uri="{BB962C8B-B14F-4D97-AF65-F5344CB8AC3E}">
        <p14:creationId xmlns:p14="http://schemas.microsoft.com/office/powerpoint/2010/main" val="178880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accomplish your vision, Suffolk will need an organization wide employee development program</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Let me explain WHY</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Growth from the Core: Expanding regionally and across sectors</a:t>
            </a:r>
          </a:p>
          <a:p>
            <a:pPr marL="685800" lvl="1" indent="-228600">
              <a:buAutoNum type="arabicPeriod"/>
            </a:pPr>
            <a:r>
              <a:rPr lang="en-US" sz="1200" kern="1200" dirty="0">
                <a:solidFill>
                  <a:schemeClr val="tx1"/>
                </a:solidFill>
                <a:effectLst/>
                <a:latin typeface="+mn-lt"/>
                <a:ea typeface="+mn-ea"/>
                <a:cs typeface="+mn-cs"/>
              </a:rPr>
              <a:t>Your greatest resource to accomplish that growth is People. </a:t>
            </a:r>
          </a:p>
          <a:p>
            <a:pPr marL="685800" lvl="1" indent="-228600">
              <a:buAutoNum type="arabicPeriod"/>
            </a:pPr>
            <a:r>
              <a:rPr lang="en-US" sz="1200" kern="1200" dirty="0">
                <a:solidFill>
                  <a:schemeClr val="tx1"/>
                </a:solidFill>
                <a:effectLst/>
                <a:latin typeface="+mn-lt"/>
                <a:ea typeface="+mn-ea"/>
                <a:cs typeface="+mn-cs"/>
              </a:rPr>
              <a:t>To attract the ‘right’ people, Suffolk will need to understand what competencies/capabilities are necessary to effectively perform the work</a:t>
            </a:r>
          </a:p>
          <a:p>
            <a:pPr marL="685800" lvl="1" indent="-228600">
              <a:buAutoNum type="arabicPeriod"/>
            </a:pPr>
            <a:r>
              <a:rPr lang="en-US" sz="1200" kern="1200" dirty="0">
                <a:solidFill>
                  <a:schemeClr val="tx1"/>
                </a:solidFill>
                <a:effectLst/>
                <a:latin typeface="+mn-lt"/>
                <a:ea typeface="+mn-ea"/>
                <a:cs typeface="+mn-cs"/>
              </a:rPr>
              <a:t>To retain people, you’ll need to invest in training your people to have the competencies necessary to effectively perform their work to increase engagement – highly engaged team members will demonstrate the capabilities through their behaviors and outcomes/results achieved </a:t>
            </a:r>
          </a:p>
          <a:p>
            <a:pPr marL="685800" lvl="1" indent="-228600">
              <a:buAutoNum type="arabicPeriod"/>
            </a:pPr>
            <a:r>
              <a:rPr lang="en-US" sz="1200" kern="1200" dirty="0">
                <a:solidFill>
                  <a:schemeClr val="tx1"/>
                </a:solidFill>
                <a:effectLst/>
                <a:latin typeface="+mn-lt"/>
                <a:ea typeface="+mn-ea"/>
                <a:cs typeface="+mn-cs"/>
              </a:rPr>
              <a:t>To account for your personnel with limited experience and retiring team members, Suffolk will need to develop a succession plan to ensure team members:</a:t>
            </a:r>
          </a:p>
          <a:p>
            <a:pPr marL="1143000" lvl="2" indent="-228600">
              <a:buAutoNum type="arabicPeriod"/>
            </a:pPr>
            <a:r>
              <a:rPr lang="en-US" sz="1200" kern="1200" dirty="0">
                <a:solidFill>
                  <a:schemeClr val="tx1"/>
                </a:solidFill>
                <a:effectLst/>
                <a:latin typeface="+mn-lt"/>
                <a:ea typeface="+mn-ea"/>
                <a:cs typeface="+mn-cs"/>
              </a:rPr>
              <a:t>Have the capabilities/competencies to perform at the next level before being promoted, </a:t>
            </a:r>
          </a:p>
          <a:p>
            <a:pPr marL="1143000" lvl="2" indent="-228600">
              <a:buAutoNum type="arabicPeriod"/>
            </a:pPr>
            <a:r>
              <a:rPr lang="en-US" sz="1200" kern="1200" dirty="0">
                <a:solidFill>
                  <a:schemeClr val="tx1"/>
                </a:solidFill>
                <a:effectLst/>
                <a:latin typeface="+mn-lt"/>
                <a:ea typeface="+mn-ea"/>
                <a:cs typeface="+mn-cs"/>
              </a:rPr>
              <a:t>Reduce the time it takes to be promoted </a:t>
            </a:r>
          </a:p>
          <a:p>
            <a:pPr marL="685800" lvl="1" indent="-228600">
              <a:buAutoNum type="arabicPeriod"/>
            </a:pPr>
            <a:r>
              <a:rPr lang="en-US" sz="1200" kern="1200" dirty="0">
                <a:solidFill>
                  <a:schemeClr val="tx1"/>
                </a:solidFill>
                <a:effectLst/>
                <a:latin typeface="+mn-lt"/>
                <a:ea typeface="+mn-ea"/>
                <a:cs typeface="+mn-cs"/>
              </a:rPr>
              <a:t>This is how you will win the ‘war for talent’</a:t>
            </a:r>
          </a:p>
          <a:p>
            <a:pPr marL="457200" lvl="1" indent="0">
              <a:buNone/>
            </a:pPr>
            <a:endParaRPr lang="en-US" sz="1200" kern="1200" dirty="0">
              <a:solidFill>
                <a:schemeClr val="tx1"/>
              </a:solidFill>
              <a:effectLst/>
              <a:latin typeface="+mn-lt"/>
              <a:ea typeface="+mn-ea"/>
              <a:cs typeface="+mn-cs"/>
            </a:endParaRPr>
          </a:p>
          <a:p>
            <a:pPr marL="228600" lvl="0" indent="-228600">
              <a:buAutoNum type="arabicPeriod"/>
            </a:pPr>
            <a:r>
              <a:rPr lang="en-US" sz="1200" b="1" kern="1200" dirty="0">
                <a:solidFill>
                  <a:schemeClr val="tx1"/>
                </a:solidFill>
                <a:effectLst/>
                <a:latin typeface="+mn-lt"/>
                <a:ea typeface="+mn-ea"/>
                <a:cs typeface="+mn-cs"/>
              </a:rPr>
              <a:t>Business Systems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Embrace and implement technology/systems to accommodate growth</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scale operational and functional processes with confidence.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To set a new standard; Suffolk needs to create a new standard to accelerate growth</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685800" lvl="1" indent="-228600">
              <a:buAutoNum type="arabicPeriod"/>
            </a:pPr>
            <a:endParaRPr lang="en-US" sz="1200" kern="1200" dirty="0">
              <a:solidFill>
                <a:schemeClr val="tx1"/>
              </a:solidFill>
              <a:effectLst/>
              <a:latin typeface="+mn-lt"/>
              <a:ea typeface="+mn-ea"/>
              <a:cs typeface="+mn-cs"/>
            </a:endParaRPr>
          </a:p>
          <a:p>
            <a:pPr marL="228600" indent="-228600">
              <a:buAutoNum type="arabicPeriod"/>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 the core of Suffolk Business Systems is a systematic and replicable series of processes to ensure our growth and expansion is implemented in a thoughtful and planful manner. SBS will underpin every major process within the organization, allowing the company to scale operational and functional processes with confidence. Its implementation will alleviate stressors and deliver efficiencies company-wide and will set a new standard for how Suffolk operates, helping accelerate our pace of growth.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in the midst of transformation in defining our 5-year plan – currently dubbed “Vision 2024”.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one-minute elevator pitch for Vision 2024: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core Suffolk Construction business is healthy, growing, and able to weather economic downturns - we could carry on quite happily and comfortably with business as usual. However, business as usual and the status quo are not enough. We have far bigger aspirations.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We want to be compared to best-in-class companies. Not simply compared to contractors. Period.</a:t>
            </a:r>
          </a:p>
          <a:p>
            <a:r>
              <a:rPr lang="en-US" sz="1200" b="1" kern="1200" dirty="0">
                <a:solidFill>
                  <a:schemeClr val="tx1"/>
                </a:solidFill>
                <a:effectLst/>
                <a:latin typeface="+mn-lt"/>
                <a:ea typeface="+mn-ea"/>
                <a:cs typeface="+mn-cs"/>
              </a:rPr>
              <a:t>·  We’re bringing in talent from diverse industries and iconic brands.</a:t>
            </a:r>
          </a:p>
          <a:p>
            <a:r>
              <a:rPr lang="en-US" sz="1200" kern="1200" dirty="0">
                <a:solidFill>
                  <a:schemeClr val="tx1"/>
                </a:solidFill>
                <a:effectLst/>
                <a:latin typeface="+mn-lt"/>
                <a:ea typeface="+mn-ea"/>
                <a:cs typeface="+mn-cs"/>
              </a:rPr>
              <a:t>·  We’re continuing to expand geographically and into new sectors.</a:t>
            </a:r>
          </a:p>
          <a:p>
            <a:r>
              <a:rPr lang="en-US" sz="1200" kern="1200" dirty="0">
                <a:solidFill>
                  <a:schemeClr val="tx1"/>
                </a:solidFill>
                <a:effectLst/>
                <a:latin typeface="+mn-lt"/>
                <a:ea typeface="+mn-ea"/>
                <a:cs typeface="+mn-cs"/>
              </a:rPr>
              <a:t>·  We’re adding verticals to complement and leverage the core construction business.</a:t>
            </a:r>
          </a:p>
          <a:p>
            <a:r>
              <a:rPr lang="en-US" sz="1200" kern="1200" dirty="0">
                <a:solidFill>
                  <a:schemeClr val="tx1"/>
                </a:solidFill>
                <a:effectLst/>
                <a:latin typeface="+mn-lt"/>
                <a:ea typeface="+mn-ea"/>
                <a:cs typeface="+mn-cs"/>
              </a:rPr>
              <a:t>·  We align ourselves with the best of academics, technology providers and partners.</a:t>
            </a:r>
          </a:p>
          <a:p>
            <a:r>
              <a:rPr lang="en-US" sz="1200" b="1" kern="1200" dirty="0">
                <a:solidFill>
                  <a:schemeClr val="tx1"/>
                </a:solidFill>
                <a:effectLst/>
                <a:latin typeface="+mn-lt"/>
                <a:ea typeface="+mn-ea"/>
                <a:cs typeface="+mn-cs"/>
              </a:rPr>
              <a:t>·  We embrace technology and data in ways competitors don’t. </a:t>
            </a:r>
          </a:p>
          <a:p>
            <a:r>
              <a:rPr lang="en-US" sz="1200" kern="1200" dirty="0">
                <a:solidFill>
                  <a:schemeClr val="tx1"/>
                </a:solidFill>
                <a:effectLst/>
                <a:latin typeface="+mn-lt"/>
                <a:ea typeface="+mn-ea"/>
                <a:cs typeface="+mn-cs"/>
              </a:rPr>
              <a:t>·  We have the resources and potential to help solve major social &amp; economic issues and improve communities in a meaningful way.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Key message:</a:t>
            </a:r>
            <a:r>
              <a:rPr lang="en-US" sz="1200" kern="1200" dirty="0">
                <a:solidFill>
                  <a:schemeClr val="tx1"/>
                </a:solidFill>
                <a:effectLst/>
                <a:latin typeface="+mn-lt"/>
                <a:ea typeface="+mn-ea"/>
                <a:cs typeface="+mn-cs"/>
              </a:rPr>
              <a:t> Given our entrenched position, relationships and strong success in the core construction business, we’re well-positioned to unleash the power of Suffolk Construction on new verticals to unlock more value from the broader value chain. We’re already growing the core Suffolk Construction business by expanding regionally and in sectors.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What’s new is expanding in Self-Perform, Suffolk Ventures, Suffolk Special Projects, Supply Chain, Suffolk Innovation, Suffolk Risk Management, and Suffolk Property &amp; Facilities Management under a parent entity “Suffolk”.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Key message:</a:t>
            </a:r>
            <a:r>
              <a:rPr lang="en-US" sz="1200" kern="1200" dirty="0">
                <a:solidFill>
                  <a:schemeClr val="tx1"/>
                </a:solidFill>
                <a:effectLst/>
                <a:latin typeface="+mn-lt"/>
                <a:ea typeface="+mn-ea"/>
                <a:cs typeface="+mn-cs"/>
              </a:rPr>
              <a:t> This growth will be facilitated by “Suffolk Business Systems” (SBS), our new business management system in early stage development and roll out. At the core of Suffolk Business Systems is a systematic and replicable series of processes to ensure our growth and expansion is implemented in a thoughtful and planful manner. SBS will underpin every major process within the organization, allowing the company to scale operational and functional processes with confidence. Its implementation will alleviate stressors and deliver efficiencies company-wide and will set a new standard for how Suffolk operates, helping accelerate our pace of growth.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verticals are in various stages of maturity. They will not all be rolled out at the same time.</a:t>
            </a:r>
          </a:p>
          <a:p>
            <a:r>
              <a:rPr lang="en-US" sz="1200" kern="1200" dirty="0">
                <a:solidFill>
                  <a:schemeClr val="tx1"/>
                </a:solidFill>
                <a:effectLst/>
                <a:latin typeface="+mn-lt"/>
                <a:ea typeface="+mn-ea"/>
                <a:cs typeface="+mn-cs"/>
              </a:rPr>
              <a:t>·     While the new verticals (technology, investments,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are potentially sexier than Suffolk Construction, none of these entities exists – much less succeeds – without the foundation of a healthy core construction business.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audience: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We’re a company of very successful builders. 55% percent of our employees work in the field.</a:t>
            </a:r>
          </a:p>
          <a:p>
            <a:r>
              <a:rPr lang="en-US" sz="1200" kern="1200" dirty="0">
                <a:solidFill>
                  <a:schemeClr val="tx1"/>
                </a:solidFill>
                <a:effectLst/>
                <a:latin typeface="+mn-lt"/>
                <a:ea typeface="+mn-ea"/>
                <a:cs typeface="+mn-cs"/>
              </a:rPr>
              <a:t>·  We’re geographically dispersed in offices and job sites across the country.</a:t>
            </a:r>
          </a:p>
          <a:p>
            <a:r>
              <a:rPr lang="en-US" sz="1200" kern="1200" dirty="0">
                <a:solidFill>
                  <a:schemeClr val="tx1"/>
                </a:solidFill>
                <a:effectLst/>
                <a:latin typeface="+mn-lt"/>
                <a:ea typeface="+mn-ea"/>
                <a:cs typeface="+mn-cs"/>
              </a:rPr>
              <a:t>·  A large proportion of our employees won’t relate to expansion in the verticals. A proportion of them may be indifferent or concerned we’re drifting away from the “goose that lays the golden egg”.</a:t>
            </a:r>
          </a:p>
          <a:p>
            <a:r>
              <a:rPr lang="en-US" sz="1200" kern="1200" dirty="0">
                <a:solidFill>
                  <a:schemeClr val="tx1"/>
                </a:solidFill>
                <a:effectLst/>
                <a:latin typeface="+mn-lt"/>
                <a:ea typeface="+mn-ea"/>
                <a:cs typeface="+mn-cs"/>
              </a:rPr>
              <a:t>·  They may be skeptical of additional layers of process associated with Suffolk Business System – for fear of exposing lack of process and / or additional work and bureaucracy.</a:t>
            </a:r>
          </a:p>
          <a:p>
            <a:r>
              <a:rPr lang="en-US" sz="1200" kern="1200" dirty="0">
                <a:solidFill>
                  <a:schemeClr val="tx1"/>
                </a:solidFill>
                <a:effectLst/>
                <a:latin typeface="+mn-lt"/>
                <a:ea typeface="+mn-ea"/>
                <a:cs typeface="+mn-cs"/>
              </a:rPr>
              <a:t>·  54% of our associates are Millennials – a technology-fluent demographic that relies heavily on mobile access and easily digestible information.</a:t>
            </a:r>
          </a:p>
          <a:p>
            <a:r>
              <a:rPr lang="en-US" sz="1200" b="1" kern="1200" dirty="0">
                <a:solidFill>
                  <a:schemeClr val="tx1"/>
                </a:solidFill>
                <a:effectLst/>
                <a:latin typeface="+mn-lt"/>
                <a:ea typeface="+mn-ea"/>
                <a:cs typeface="+mn-cs"/>
              </a:rPr>
              <a:t>·  We’re in a continual “war for talent” to attract, retain, and engage in-demand employees. Our most experienced field employees are also age-</a:t>
            </a:r>
            <a:r>
              <a:rPr lang="en-US" sz="1200" b="1" kern="1200" dirty="0" err="1">
                <a:solidFill>
                  <a:schemeClr val="tx1"/>
                </a:solidFill>
                <a:effectLst/>
                <a:latin typeface="+mn-lt"/>
                <a:ea typeface="+mn-ea"/>
                <a:cs typeface="+mn-cs"/>
              </a:rPr>
              <a:t>ing</a:t>
            </a:r>
            <a:r>
              <a:rPr lang="en-US" sz="1200" b="1" kern="1200" dirty="0">
                <a:solidFill>
                  <a:schemeClr val="tx1"/>
                </a:solidFill>
                <a:effectLst/>
                <a:latin typeface="+mn-lt"/>
                <a:ea typeface="+mn-ea"/>
                <a:cs typeface="+mn-cs"/>
              </a:rPr>
              <a:t> out of the system, with a significant percentage of field employees now with few years of experience. </a:t>
            </a:r>
          </a:p>
          <a:p>
            <a:r>
              <a:rPr lang="en-US" sz="1200" b="1" kern="1200" dirty="0">
                <a:solidFill>
                  <a:schemeClr val="tx1"/>
                </a:solidFill>
                <a:effectLst/>
                <a:latin typeface="+mn-lt"/>
                <a:ea typeface="+mn-ea"/>
                <a:cs typeface="+mn-cs"/>
              </a:rPr>
              <a:t>·  The leadership team is focused on improvement in our Employee Engagement Scores – employee dissatisfiers include work/life balance, flexibility and a desire for more transparent communications.</a:t>
            </a:r>
          </a:p>
          <a:p>
            <a:endParaRPr lang="en-US" dirty="0"/>
          </a:p>
        </p:txBody>
      </p:sp>
      <p:sp>
        <p:nvSpPr>
          <p:cNvPr id="4" name="Slide Number Placeholder 3"/>
          <p:cNvSpPr>
            <a:spLocks noGrp="1"/>
          </p:cNvSpPr>
          <p:nvPr>
            <p:ph type="sldNum" sz="quarter" idx="5"/>
          </p:nvPr>
        </p:nvSpPr>
        <p:spPr/>
        <p:txBody>
          <a:bodyPr/>
          <a:lstStyle/>
          <a:p>
            <a:fld id="{05BFCAE2-A212-4982-B97F-E4FF8A97127B}" type="slidenum">
              <a:rPr lang="en-US" smtClean="0"/>
              <a:t>53</a:t>
            </a:fld>
            <a:endParaRPr lang="en-US" dirty="0"/>
          </a:p>
        </p:txBody>
      </p:sp>
    </p:spTree>
    <p:extLst>
      <p:ext uri="{BB962C8B-B14F-4D97-AF65-F5344CB8AC3E}">
        <p14:creationId xmlns:p14="http://schemas.microsoft.com/office/powerpoint/2010/main" val="3981891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54</a:t>
            </a:fld>
            <a:endParaRPr lang="en-US"/>
          </a:p>
        </p:txBody>
      </p:sp>
    </p:spTree>
    <p:extLst>
      <p:ext uri="{BB962C8B-B14F-4D97-AF65-F5344CB8AC3E}">
        <p14:creationId xmlns:p14="http://schemas.microsoft.com/office/powerpoint/2010/main" val="1788657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55</a:t>
            </a:fld>
            <a:endParaRPr lang="en-US"/>
          </a:p>
        </p:txBody>
      </p:sp>
    </p:spTree>
    <p:extLst>
      <p:ext uri="{BB962C8B-B14F-4D97-AF65-F5344CB8AC3E}">
        <p14:creationId xmlns:p14="http://schemas.microsoft.com/office/powerpoint/2010/main" val="1489351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56</a:t>
            </a:fld>
            <a:endParaRPr lang="en-US"/>
          </a:p>
        </p:txBody>
      </p:sp>
    </p:spTree>
    <p:extLst>
      <p:ext uri="{BB962C8B-B14F-4D97-AF65-F5344CB8AC3E}">
        <p14:creationId xmlns:p14="http://schemas.microsoft.com/office/powerpoint/2010/main" val="34246989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57</a:t>
            </a:fld>
            <a:endParaRPr lang="en-US"/>
          </a:p>
        </p:txBody>
      </p:sp>
    </p:spTree>
    <p:extLst>
      <p:ext uri="{BB962C8B-B14F-4D97-AF65-F5344CB8AC3E}">
        <p14:creationId xmlns:p14="http://schemas.microsoft.com/office/powerpoint/2010/main" val="3150346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59</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54506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7</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057163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63</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endParaRPr lang="en-US" dirty="0"/>
          </a:p>
        </p:txBody>
      </p:sp>
      <p:sp>
        <p:nvSpPr>
          <p:cNvPr id="46084" name="Slide Number Placeholder 3"/>
          <p:cNvSpPr>
            <a:spLocks noGrp="1"/>
          </p:cNvSpPr>
          <p:nvPr>
            <p:ph type="sldNum" sz="quarter" idx="5"/>
          </p:nvPr>
        </p:nvSpPr>
        <p:spPr>
          <a:noFill/>
        </p:spPr>
        <p:txBody>
          <a:bodyPr/>
          <a:lstStyle/>
          <a:p>
            <a:pPr defTabSz="930224"/>
            <a:fld id="{8B8D3094-CCAA-4132-A480-F93E42D3F2A2}" type="slidenum">
              <a:rPr lang="en-US" smtClean="0"/>
              <a:pPr defTabSz="930224"/>
              <a:t>64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8</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9</a:t>
            </a:fld>
            <a:endParaRPr lang="en-US"/>
          </a:p>
        </p:txBody>
      </p:sp>
    </p:spTree>
    <p:extLst>
      <p:ext uri="{BB962C8B-B14F-4D97-AF65-F5344CB8AC3E}">
        <p14:creationId xmlns:p14="http://schemas.microsoft.com/office/powerpoint/2010/main" val="105716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B0DE4-6FE0-4032-AC12-0694354E7B56}" type="slidenum">
              <a:rPr lang="en-US" smtClean="0"/>
              <a:t>10</a:t>
            </a:fld>
            <a:endParaRPr lang="en-US"/>
          </a:p>
        </p:txBody>
      </p:sp>
    </p:spTree>
    <p:extLst>
      <p:ext uri="{BB962C8B-B14F-4D97-AF65-F5344CB8AC3E}">
        <p14:creationId xmlns:p14="http://schemas.microsoft.com/office/powerpoint/2010/main" val="105716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5"/>
            <a:ext cx="77724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3810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623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Maximum Text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13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5"/>
            <a:ext cx="77724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3810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216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57200" y="2362200"/>
            <a:ext cx="8229600" cy="396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832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229600" cy="1143000"/>
          </a:xfrm>
        </p:spPr>
        <p:txBody>
          <a:bodyPr>
            <a:noAutofit/>
          </a:bodyPr>
          <a:lstStyle>
            <a:lvl1pPr algn="l">
              <a:defRPr sz="2800"/>
            </a:lvl1pPr>
          </a:lstStyle>
          <a:p>
            <a:r>
              <a:rPr lang="en-US" dirty="0"/>
              <a:t>Click to edit Master title style</a:t>
            </a:r>
          </a:p>
        </p:txBody>
      </p:sp>
    </p:spTree>
    <p:extLst>
      <p:ext uri="{BB962C8B-B14F-4D97-AF65-F5344CB8AC3E}">
        <p14:creationId xmlns:p14="http://schemas.microsoft.com/office/powerpoint/2010/main" val="3830421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672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78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590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86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94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ing and Text">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684525" y="889281"/>
            <a:ext cx="8122325" cy="603250"/>
          </a:xfrm>
          <a:prstGeom prst="rect">
            <a:avLst/>
          </a:prstGeom>
          <a:noFill/>
          <a:ln w="9525">
            <a:noFill/>
            <a:miter lim="800000"/>
            <a:headEnd/>
            <a:tailEnd/>
          </a:ln>
          <a:effectLst/>
        </p:spPr>
        <p:txBody>
          <a:bodyPr/>
          <a:lstStyle/>
          <a:p>
            <a:pPr lvl="0"/>
            <a:r>
              <a:rPr lang="en-US" dirty="0"/>
              <a:t>Click to edit Master title style</a:t>
            </a:r>
          </a:p>
        </p:txBody>
      </p:sp>
      <p:sp>
        <p:nvSpPr>
          <p:cNvPr id="4" name="Rectangle 6"/>
          <p:cNvSpPr>
            <a:spLocks noGrp="1" noChangeArrowheads="1"/>
          </p:cNvSpPr>
          <p:nvPr>
            <p:ph type="subTitle" idx="10"/>
          </p:nvPr>
        </p:nvSpPr>
        <p:spPr>
          <a:xfrm>
            <a:off x="689632" y="1695978"/>
            <a:ext cx="8117216" cy="4377882"/>
          </a:xfrm>
          <a:prstGeom prst="rect">
            <a:avLst/>
          </a:prstGeom>
        </p:spPr>
        <p:txBody>
          <a:bodyPr anchor="ctr"/>
          <a:lstStyle>
            <a:lvl1pPr marL="0" indent="0" algn="ctr">
              <a:buFont typeface="Wingdings" pitchFamily="2" charset="2"/>
              <a:buNone/>
              <a:defRPr sz="2100" b="0" u="none">
                <a:latin typeface="Arial" pitchFamily="34" charset="0"/>
                <a:cs typeface="Arial" pitchFamily="34" charset="0"/>
              </a:defRPr>
            </a:lvl1pPr>
          </a:lstStyle>
          <a:p>
            <a:r>
              <a:rPr lang="en-US" dirty="0"/>
              <a:t>Click to edit Master subtitle style</a:t>
            </a:r>
          </a:p>
        </p:txBody>
      </p:sp>
    </p:spTree>
    <p:extLst>
      <p:ext uri="{BB962C8B-B14F-4D97-AF65-F5344CB8AC3E}">
        <p14:creationId xmlns:p14="http://schemas.microsoft.com/office/powerpoint/2010/main" val="264972306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57200" y="2362200"/>
            <a:ext cx="8229600" cy="396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93152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lvl1pPr algn="l">
              <a:defRPr sz="2700"/>
            </a:lvl1pPr>
          </a:lstStyle>
          <a:p>
            <a:r>
              <a:rPr lang="en-US" dirty="0"/>
              <a:t>Click to edit Master title style</a:t>
            </a:r>
          </a:p>
        </p:txBody>
      </p:sp>
      <p:sp>
        <p:nvSpPr>
          <p:cNvPr id="3" name="Content Placeholder 2"/>
          <p:cNvSpPr>
            <a:spLocks noGrp="1"/>
          </p:cNvSpPr>
          <p:nvPr>
            <p:ph idx="1"/>
          </p:nvPr>
        </p:nvSpPr>
        <p:spPr>
          <a:xfrm>
            <a:off x="457200" y="2362200"/>
            <a:ext cx="8229600" cy="396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00865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Picture 13" descr="A picture containing chart&#10;&#10;Description automatically generated">
            <a:extLst>
              <a:ext uri="{FF2B5EF4-FFF2-40B4-BE49-F238E27FC236}">
                <a16:creationId xmlns:a16="http://schemas.microsoft.com/office/drawing/2014/main" id="{AC2E8359-5F0E-4747-BC65-1E54EDED7863}"/>
              </a:ext>
            </a:extLst>
          </p:cNvPr>
          <p:cNvPicPr>
            <a:picLocks noChangeAspect="1"/>
          </p:cNvPicPr>
          <p:nvPr userDrawn="1"/>
        </p:nvPicPr>
        <p:blipFill rotWithShape="1">
          <a:blip r:embed="rId2"/>
          <a:srcRect l="3285" r="11928"/>
          <a:stretch/>
        </p:blipFill>
        <p:spPr>
          <a:xfrm>
            <a:off x="0" y="6096"/>
            <a:ext cx="9144000" cy="6851904"/>
          </a:xfrm>
          <a:prstGeom prst="rect">
            <a:avLst/>
          </a:prstGeom>
        </p:spPr>
      </p:pic>
      <p:sp>
        <p:nvSpPr>
          <p:cNvPr id="2" name="Title 1">
            <a:extLst>
              <a:ext uri="{FF2B5EF4-FFF2-40B4-BE49-F238E27FC236}">
                <a16:creationId xmlns:a16="http://schemas.microsoft.com/office/drawing/2014/main" id="{8D9758A7-823D-6E41-94CB-A0503146A21C}"/>
              </a:ext>
            </a:extLst>
          </p:cNvPr>
          <p:cNvSpPr>
            <a:spLocks noGrp="1"/>
          </p:cNvSpPr>
          <p:nvPr>
            <p:ph type="ctrTitle" hasCustomPrompt="1"/>
          </p:nvPr>
        </p:nvSpPr>
        <p:spPr>
          <a:xfrm>
            <a:off x="339818" y="1497465"/>
            <a:ext cx="6860088" cy="1345407"/>
          </a:xfrm>
        </p:spPr>
        <p:txBody>
          <a:bodyPr anchor="b">
            <a:noAutofit/>
          </a:bodyPr>
          <a:lstStyle>
            <a:lvl1pPr algn="l">
              <a:defRPr sz="4050">
                <a:solidFill>
                  <a:srgbClr val="0F184B"/>
                </a:solidFill>
                <a:latin typeface="Raleway Light" panose="020B0403030101060003" pitchFamily="34" charset="0"/>
              </a:defRPr>
            </a:lvl1pPr>
          </a:lstStyle>
          <a:p>
            <a:r>
              <a:rPr lang="en-US" dirty="0"/>
              <a:t>Sample Presentation Headline</a:t>
            </a:r>
          </a:p>
        </p:txBody>
      </p:sp>
      <p:sp>
        <p:nvSpPr>
          <p:cNvPr id="3" name="Subtitle 2">
            <a:extLst>
              <a:ext uri="{FF2B5EF4-FFF2-40B4-BE49-F238E27FC236}">
                <a16:creationId xmlns:a16="http://schemas.microsoft.com/office/drawing/2014/main" id="{291EEDC2-34EC-2247-BF0F-4C8D3DCA311C}"/>
              </a:ext>
            </a:extLst>
          </p:cNvPr>
          <p:cNvSpPr>
            <a:spLocks noGrp="1"/>
          </p:cNvSpPr>
          <p:nvPr>
            <p:ph type="subTitle" idx="1" hasCustomPrompt="1"/>
          </p:nvPr>
        </p:nvSpPr>
        <p:spPr>
          <a:xfrm>
            <a:off x="314408" y="2993054"/>
            <a:ext cx="6858000" cy="497468"/>
          </a:xfrm>
        </p:spPr>
        <p:txBody>
          <a:bodyPr/>
          <a:lstStyle>
            <a:lvl1pPr marL="0" indent="0" algn="l">
              <a:buNone/>
              <a:defRPr sz="1800" b="1" i="0">
                <a:solidFill>
                  <a:srgbClr val="0F184B"/>
                </a:solidFill>
                <a:latin typeface="Raleway SemiBold" panose="020B0503030101060003"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Sample </a:t>
            </a:r>
            <a:r>
              <a:rPr lang="en-US" dirty="0" err="1"/>
              <a:t>subheader</a:t>
            </a:r>
            <a:r>
              <a:rPr lang="en-US" dirty="0"/>
              <a:t> for presentation</a:t>
            </a:r>
          </a:p>
        </p:txBody>
      </p:sp>
      <p:sp>
        <p:nvSpPr>
          <p:cNvPr id="9" name="TextBox 8">
            <a:extLst>
              <a:ext uri="{FF2B5EF4-FFF2-40B4-BE49-F238E27FC236}">
                <a16:creationId xmlns:a16="http://schemas.microsoft.com/office/drawing/2014/main" id="{C801C44F-4A60-4BF3-AB45-9A4943346B6F}"/>
              </a:ext>
            </a:extLst>
          </p:cNvPr>
          <p:cNvSpPr txBox="1"/>
          <p:nvPr userDrawn="1"/>
        </p:nvSpPr>
        <p:spPr>
          <a:xfrm>
            <a:off x="314408" y="6423997"/>
            <a:ext cx="3351068" cy="207749"/>
          </a:xfrm>
          <a:prstGeom prst="rect">
            <a:avLst/>
          </a:prstGeom>
          <a:noFill/>
        </p:spPr>
        <p:txBody>
          <a:bodyPr wrap="square" rtlCol="0">
            <a:spAutoFit/>
          </a:bodyPr>
          <a:lstStyle/>
          <a:p>
            <a:r>
              <a:rPr lang="en-US" sz="750" dirty="0">
                <a:solidFill>
                  <a:srgbClr val="0F184B"/>
                </a:solidFill>
                <a:latin typeface="Raleway Medium" panose="020B0503030101060003" pitchFamily="34" charset="77"/>
              </a:rPr>
              <a:t>PublicPower.org/Academy</a:t>
            </a:r>
          </a:p>
        </p:txBody>
      </p:sp>
      <p:sp>
        <p:nvSpPr>
          <p:cNvPr id="15" name="Text Placeholder 14">
            <a:extLst>
              <a:ext uri="{FF2B5EF4-FFF2-40B4-BE49-F238E27FC236}">
                <a16:creationId xmlns:a16="http://schemas.microsoft.com/office/drawing/2014/main" id="{77BF06A1-CAE6-42D3-981A-9D965EED1AF9}"/>
              </a:ext>
            </a:extLst>
          </p:cNvPr>
          <p:cNvSpPr>
            <a:spLocks noGrp="1"/>
          </p:cNvSpPr>
          <p:nvPr>
            <p:ph type="body" sz="quarter" idx="10" hasCustomPrompt="1"/>
          </p:nvPr>
        </p:nvSpPr>
        <p:spPr>
          <a:xfrm>
            <a:off x="314408" y="3584205"/>
            <a:ext cx="6861572" cy="1598578"/>
          </a:xfrm>
        </p:spPr>
        <p:txBody>
          <a:bodyPr/>
          <a:lstStyle>
            <a:lvl1pPr marL="0" indent="0">
              <a:buNone/>
              <a:defRPr>
                <a:solidFill>
                  <a:srgbClr val="0F184B"/>
                </a:solidFill>
              </a:defRPr>
            </a:lvl1pPr>
            <a:lvl2pPr>
              <a:defRPr>
                <a:solidFill>
                  <a:srgbClr val="0F184B"/>
                </a:solidFill>
              </a:defRPr>
            </a:lvl2pPr>
            <a:lvl3pPr>
              <a:defRPr>
                <a:solidFill>
                  <a:srgbClr val="0F184B"/>
                </a:solidFill>
              </a:defRPr>
            </a:lvl3pPr>
            <a:lvl4pPr>
              <a:defRPr>
                <a:solidFill>
                  <a:srgbClr val="0F184B"/>
                </a:solidFill>
              </a:defRPr>
            </a:lvl4pPr>
            <a:lvl5pPr>
              <a:defRPr>
                <a:solidFill>
                  <a:srgbClr val="0F184B"/>
                </a:solidFill>
              </a:defRPr>
            </a:lvl5pPr>
          </a:lstStyle>
          <a:p>
            <a:pPr lvl="0"/>
            <a:r>
              <a:rPr lang="en-US" dirty="0"/>
              <a:t>Speaker name/organization goes here</a:t>
            </a:r>
          </a:p>
        </p:txBody>
      </p:sp>
    </p:spTree>
    <p:extLst>
      <p:ext uri="{BB962C8B-B14F-4D97-AF65-F5344CB8AC3E}">
        <p14:creationId xmlns:p14="http://schemas.microsoft.com/office/powerpoint/2010/main" val="2553286765"/>
      </p:ext>
    </p:extLst>
  </p:cSld>
  <p:clrMapOvr>
    <a:masterClrMapping/>
  </p:clrMapOvr>
  <p:extLst>
    <p:ext uri="{DCECCB84-F9BA-43D5-87BE-67443E8EF086}">
      <p15:sldGuideLst xmlns:p15="http://schemas.microsoft.com/office/powerpoint/2012/main">
        <p15:guide id="1" pos="3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229600" cy="1143000"/>
          </a:xfrm>
        </p:spPr>
        <p:txBody>
          <a:bodyPr>
            <a:noAutofit/>
          </a:bodyPr>
          <a:lstStyle>
            <a:lvl1pPr algn="l">
              <a:defRPr sz="2800"/>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6EF094E-21E5-4B0A-8355-E9CE23837122}" type="slidenum">
              <a:rPr lang="en-US" smtClean="0"/>
              <a:t>‹#›</a:t>
            </a:fld>
            <a:endParaRPr lang="en-US"/>
          </a:p>
        </p:txBody>
      </p:sp>
    </p:spTree>
    <p:extLst>
      <p:ext uri="{BB962C8B-B14F-4D97-AF65-F5344CB8AC3E}">
        <p14:creationId xmlns:p14="http://schemas.microsoft.com/office/powerpoint/2010/main" val="190409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6EF094E-21E5-4B0A-8355-E9CE23837122}" type="slidenum">
              <a:rPr lang="en-US" smtClean="0"/>
              <a:t>‹#›</a:t>
            </a:fld>
            <a:endParaRPr lang="en-US"/>
          </a:p>
        </p:txBody>
      </p:sp>
    </p:spTree>
    <p:extLst>
      <p:ext uri="{BB962C8B-B14F-4D97-AF65-F5344CB8AC3E}">
        <p14:creationId xmlns:p14="http://schemas.microsoft.com/office/powerpoint/2010/main" val="352855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EF094E-21E5-4B0A-8355-E9CE23837122}" type="slidenum">
              <a:rPr lang="en-US" smtClean="0"/>
              <a:t>‹#›</a:t>
            </a:fld>
            <a:endParaRPr lang="en-US"/>
          </a:p>
        </p:txBody>
      </p:sp>
    </p:spTree>
    <p:extLst>
      <p:ext uri="{BB962C8B-B14F-4D97-AF65-F5344CB8AC3E}">
        <p14:creationId xmlns:p14="http://schemas.microsoft.com/office/powerpoint/2010/main" val="77660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6EF094E-21E5-4B0A-8355-E9CE23837122}" type="slidenum">
              <a:rPr lang="en-US" smtClean="0"/>
              <a:t>‹#›</a:t>
            </a:fld>
            <a:endParaRPr lang="en-US"/>
          </a:p>
        </p:txBody>
      </p:sp>
    </p:spTree>
    <p:extLst>
      <p:ext uri="{BB962C8B-B14F-4D97-AF65-F5344CB8AC3E}">
        <p14:creationId xmlns:p14="http://schemas.microsoft.com/office/powerpoint/2010/main" val="344126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EF094E-21E5-4B0A-8355-E9CE23837122}" type="slidenum">
              <a:rPr lang="en-US" smtClean="0"/>
              <a:t>‹#›</a:t>
            </a:fld>
            <a:endParaRPr lang="en-US"/>
          </a:p>
        </p:txBody>
      </p:sp>
    </p:spTree>
    <p:extLst>
      <p:ext uri="{BB962C8B-B14F-4D97-AF65-F5344CB8AC3E}">
        <p14:creationId xmlns:p14="http://schemas.microsoft.com/office/powerpoint/2010/main" val="404132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6EF094E-21E5-4B0A-8355-E9CE23837122}" type="slidenum">
              <a:rPr lang="en-US" smtClean="0"/>
              <a:t>‹#›</a:t>
            </a:fld>
            <a:endParaRPr lang="en-US"/>
          </a:p>
        </p:txBody>
      </p:sp>
    </p:spTree>
    <p:extLst>
      <p:ext uri="{BB962C8B-B14F-4D97-AF65-F5344CB8AC3E}">
        <p14:creationId xmlns:p14="http://schemas.microsoft.com/office/powerpoint/2010/main" val="365996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9737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73480"/>
            <a:ext cx="82296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Text Box 8">
            <a:extLst>
              <a:ext uri="{FF2B5EF4-FFF2-40B4-BE49-F238E27FC236}">
                <a16:creationId xmlns:a16="http://schemas.microsoft.com/office/drawing/2014/main" id="{B0372475-D890-418F-856C-039F4D768EA3}"/>
              </a:ext>
            </a:extLst>
          </p:cNvPr>
          <p:cNvSpPr txBox="1">
            <a:spLocks noChangeArrowheads="1"/>
          </p:cNvSpPr>
          <p:nvPr userDrawn="1"/>
        </p:nvSpPr>
        <p:spPr bwMode="auto">
          <a:xfrm>
            <a:off x="6629401" y="123826"/>
            <a:ext cx="2251075" cy="389929"/>
          </a:xfrm>
          <a:prstGeom prst="rect">
            <a:avLst/>
          </a:prstGeom>
          <a:noFill/>
          <a:ln>
            <a:noFill/>
          </a:ln>
        </p:spPr>
        <p:txBody>
          <a:bodyPr lIns="66118" tIns="33059" rIns="66118" bIns="33059">
            <a:spAutoFit/>
          </a:bodyPr>
          <a:lstStyle>
            <a:lvl1pPr defTabSz="881063" eaLnBrk="0" hangingPunct="0">
              <a:defRPr sz="2400">
                <a:solidFill>
                  <a:schemeClr val="tx1"/>
                </a:solidFill>
                <a:latin typeface="Arial" charset="0"/>
              </a:defRPr>
            </a:lvl1pPr>
            <a:lvl2pPr marL="742950" indent="-285750" defTabSz="881063" eaLnBrk="0" hangingPunct="0">
              <a:defRPr sz="2400">
                <a:solidFill>
                  <a:schemeClr val="tx1"/>
                </a:solidFill>
                <a:latin typeface="Arial" charset="0"/>
              </a:defRPr>
            </a:lvl2pPr>
            <a:lvl3pPr marL="1143000" indent="-228600" defTabSz="881063" eaLnBrk="0" hangingPunct="0">
              <a:defRPr sz="2400">
                <a:solidFill>
                  <a:schemeClr val="tx1"/>
                </a:solidFill>
                <a:latin typeface="Arial" charset="0"/>
              </a:defRPr>
            </a:lvl3pPr>
            <a:lvl4pPr marL="1600200" indent="-228600" defTabSz="881063" eaLnBrk="0" hangingPunct="0">
              <a:defRPr sz="2400">
                <a:solidFill>
                  <a:schemeClr val="tx1"/>
                </a:solidFill>
                <a:latin typeface="Arial" charset="0"/>
              </a:defRPr>
            </a:lvl4pPr>
            <a:lvl5pPr marL="2057400" indent="-228600" defTabSz="881063" eaLnBrk="0" hangingPunct="0">
              <a:defRPr sz="2400">
                <a:solidFill>
                  <a:schemeClr val="tx1"/>
                </a:solidFill>
                <a:latin typeface="Arial" charset="0"/>
              </a:defRPr>
            </a:lvl5pPr>
            <a:lvl6pPr marL="25146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6pPr>
            <a:lvl7pPr marL="29718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7pPr>
            <a:lvl8pPr marL="34290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8pPr>
            <a:lvl9pPr marL="38862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9pPr>
          </a:lstStyle>
          <a:p>
            <a:pPr algn="r" eaLnBrk="1" hangingPunct="1">
              <a:lnSpc>
                <a:spcPct val="100000"/>
              </a:lnSpc>
              <a:spcBef>
                <a:spcPct val="0"/>
              </a:spcBef>
              <a:buClrTx/>
              <a:buFontTx/>
              <a:buNone/>
              <a:defRPr/>
            </a:pPr>
            <a:r>
              <a:rPr lang="en-US" sz="1050" b="1">
                <a:solidFill>
                  <a:schemeClr val="bg1"/>
                </a:solidFill>
              </a:rPr>
              <a:t>District Leadership Development Program</a:t>
            </a:r>
          </a:p>
        </p:txBody>
      </p:sp>
      <p:sp>
        <p:nvSpPr>
          <p:cNvPr id="14" name="Line 13">
            <a:extLst>
              <a:ext uri="{FF2B5EF4-FFF2-40B4-BE49-F238E27FC236}">
                <a16:creationId xmlns:a16="http://schemas.microsoft.com/office/drawing/2014/main" id="{9B882B85-C603-496A-A686-FA0FCA013CE4}"/>
              </a:ext>
            </a:extLst>
          </p:cNvPr>
          <p:cNvSpPr>
            <a:spLocks noChangeShapeType="1"/>
          </p:cNvSpPr>
          <p:nvPr userDrawn="1"/>
        </p:nvSpPr>
        <p:spPr bwMode="auto">
          <a:xfrm flipV="1">
            <a:off x="1" y="843559"/>
            <a:ext cx="9143999" cy="24984"/>
          </a:xfrm>
          <a:prstGeom prst="line">
            <a:avLst/>
          </a:prstGeom>
          <a:noFill/>
          <a:ln w="38100">
            <a:solidFill>
              <a:srgbClr val="014A7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sz="1350"/>
          </a:p>
        </p:txBody>
      </p:sp>
      <p:pic>
        <p:nvPicPr>
          <p:cNvPr id="15" name="Picture 14" descr="A picture containing graphical user interface&#10;&#10;Description automatically generated">
            <a:extLst>
              <a:ext uri="{FF2B5EF4-FFF2-40B4-BE49-F238E27FC236}">
                <a16:creationId xmlns:a16="http://schemas.microsoft.com/office/drawing/2014/main" id="{B383043A-EB90-4D09-8A6F-F28F6444081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69431" y="118519"/>
            <a:ext cx="2100542" cy="624730"/>
          </a:xfrm>
          <a:prstGeom prst="rect">
            <a:avLst/>
          </a:prstGeom>
        </p:spPr>
      </p:pic>
      <p:sp>
        <p:nvSpPr>
          <p:cNvPr id="16" name="Subtitle 4">
            <a:extLst>
              <a:ext uri="{FF2B5EF4-FFF2-40B4-BE49-F238E27FC236}">
                <a16:creationId xmlns:a16="http://schemas.microsoft.com/office/drawing/2014/main" id="{23DA08A6-4E9F-4790-9474-E85E96F8F6B2}"/>
              </a:ext>
            </a:extLst>
          </p:cNvPr>
          <p:cNvSpPr txBox="1">
            <a:spLocks/>
          </p:cNvSpPr>
          <p:nvPr userDrawn="1"/>
        </p:nvSpPr>
        <p:spPr>
          <a:xfrm>
            <a:off x="539959" y="197382"/>
            <a:ext cx="5708441" cy="571225"/>
          </a:xfrm>
          <a:prstGeom prst="rect">
            <a:avLst/>
          </a:prstGeom>
        </p:spPr>
        <p:txBody>
          <a:bodyPr>
            <a:noAutofit/>
          </a:bodyPr>
          <a:lstStyle>
            <a:lvl1pPr marL="283369" indent="-283369" algn="l" defTabSz="754856" rtl="0" eaLnBrk="0" fontAlgn="base" hangingPunct="0">
              <a:spcBef>
                <a:spcPct val="20000"/>
              </a:spcBef>
              <a:spcAft>
                <a:spcPct val="0"/>
              </a:spcAft>
              <a:buClr>
                <a:schemeClr val="tx1"/>
              </a:buClr>
              <a:buFont typeface="Wingdings" pitchFamily="2" charset="2"/>
              <a:buChar char="§"/>
              <a:defRPr sz="2100">
                <a:solidFill>
                  <a:schemeClr val="tx1"/>
                </a:solidFill>
                <a:effectLst>
                  <a:outerShdw blurRad="38100" dist="38100" dir="2700000" algn="tl">
                    <a:srgbClr val="C0C0C0"/>
                  </a:outerShdw>
                </a:effectLst>
                <a:latin typeface="+mn-lt"/>
                <a:ea typeface="+mn-ea"/>
                <a:cs typeface="+mn-cs"/>
              </a:defRPr>
            </a:lvl1pPr>
            <a:lvl2pPr marL="614363" indent="-236935" algn="l" defTabSz="754856" rtl="0" eaLnBrk="0" fontAlgn="base" hangingPunct="0">
              <a:spcBef>
                <a:spcPct val="20000"/>
              </a:spcBef>
              <a:spcAft>
                <a:spcPct val="0"/>
              </a:spcAft>
              <a:buClr>
                <a:schemeClr val="tx1"/>
              </a:buClr>
              <a:buChar char="–"/>
              <a:defRPr sz="1800">
                <a:solidFill>
                  <a:schemeClr val="tx1"/>
                </a:solidFill>
                <a:effectLst>
                  <a:outerShdw blurRad="38100" dist="38100" dir="2700000" algn="tl">
                    <a:srgbClr val="C0C0C0"/>
                  </a:outerShdw>
                </a:effectLst>
                <a:latin typeface="+mn-lt"/>
              </a:defRPr>
            </a:lvl2pPr>
            <a:lvl3pPr marL="944166" indent="-189310" algn="l" defTabSz="754856" rtl="0" eaLnBrk="0" fontAlgn="base" hangingPunct="0">
              <a:spcBef>
                <a:spcPct val="20000"/>
              </a:spcBef>
              <a:spcAft>
                <a:spcPct val="0"/>
              </a:spcAft>
              <a:buClr>
                <a:schemeClr val="tx1"/>
              </a:buClr>
              <a:buFont typeface="Symbol" pitchFamily="18" charset="2"/>
              <a:buChar char="·"/>
              <a:defRPr sz="1725">
                <a:solidFill>
                  <a:schemeClr val="tx1"/>
                </a:solidFill>
                <a:effectLst>
                  <a:outerShdw blurRad="38100" dist="38100" dir="2700000" algn="tl">
                    <a:srgbClr val="C0C0C0"/>
                  </a:outerShdw>
                </a:effectLst>
                <a:latin typeface="+mn-lt"/>
              </a:defRPr>
            </a:lvl3pPr>
            <a:lvl4pPr marL="1322785" indent="-189310" algn="l" defTabSz="754856" rtl="0" eaLnBrk="0" fontAlgn="base" hangingPunct="0">
              <a:spcBef>
                <a:spcPct val="20000"/>
              </a:spcBef>
              <a:spcAft>
                <a:spcPct val="0"/>
              </a:spcAft>
              <a:buClr>
                <a:schemeClr val="tx1"/>
              </a:buClr>
              <a:buChar char="–"/>
              <a:defRPr sz="1575">
                <a:solidFill>
                  <a:schemeClr val="tx1"/>
                </a:solidFill>
                <a:effectLst>
                  <a:outerShdw blurRad="38100" dist="38100" dir="2700000" algn="tl">
                    <a:srgbClr val="C0C0C0"/>
                  </a:outerShdw>
                </a:effectLst>
                <a:latin typeface="+mn-lt"/>
              </a:defRPr>
            </a:lvl4pPr>
            <a:lvl5pPr marL="1700213" indent="-188119" algn="l" defTabSz="754856" rtl="0" eaLnBrk="0" fontAlgn="base" hangingPunct="0">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5pPr>
            <a:lvl6pPr marL="20431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6pPr>
            <a:lvl7pPr marL="23860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7pPr>
            <a:lvl8pPr marL="27289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8pPr>
            <a:lvl9pPr marL="30718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9pPr>
          </a:lstStyle>
          <a:p>
            <a:pPr marL="0" indent="0">
              <a:buNone/>
            </a:pPr>
            <a:r>
              <a:rPr lang="en-US" sz="1800" i="0" kern="0" dirty="0">
                <a:effectLst/>
              </a:rPr>
              <a:t>Big League Talent Development</a:t>
            </a:r>
          </a:p>
          <a:p>
            <a:pPr marL="0" indent="0">
              <a:buNone/>
            </a:pPr>
            <a:r>
              <a:rPr lang="en-US" sz="1400" i="1" kern="0" dirty="0">
                <a:effectLst/>
              </a:rPr>
              <a:t>On a Sandlot Budget</a:t>
            </a:r>
          </a:p>
        </p:txBody>
      </p:sp>
    </p:spTree>
    <p:extLst>
      <p:ext uri="{BB962C8B-B14F-4D97-AF65-F5344CB8AC3E}">
        <p14:creationId xmlns:p14="http://schemas.microsoft.com/office/powerpoint/2010/main" val="92132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6" r:id="rId6"/>
    <p:sldLayoutId id="2147483658" r:id="rId7"/>
    <p:sldLayoutId id="2147483659" r:id="rId8"/>
    <p:sldLayoutId id="2147483694" r:id="rId9"/>
    <p:sldLayoutId id="2147483759" r:id="rId10"/>
  </p:sldLayoutIdLst>
  <p:hf sldNum="0" hdr="0" ftr="0" dt="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422" y="1167618"/>
            <a:ext cx="82296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9859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ftr="0" dt="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Text Box 8"/>
          <p:cNvSpPr txBox="1">
            <a:spLocks noChangeArrowheads="1"/>
          </p:cNvSpPr>
          <p:nvPr/>
        </p:nvSpPr>
        <p:spPr bwMode="auto">
          <a:xfrm>
            <a:off x="6629401" y="123826"/>
            <a:ext cx="2251075" cy="389929"/>
          </a:xfrm>
          <a:prstGeom prst="rect">
            <a:avLst/>
          </a:prstGeom>
          <a:noFill/>
          <a:ln>
            <a:noFill/>
          </a:ln>
        </p:spPr>
        <p:txBody>
          <a:bodyPr lIns="66118" tIns="33059" rIns="66118" bIns="33059">
            <a:spAutoFit/>
          </a:bodyPr>
          <a:lstStyle>
            <a:lvl1pPr defTabSz="881063" eaLnBrk="0" hangingPunct="0">
              <a:defRPr sz="2400">
                <a:solidFill>
                  <a:schemeClr val="tx1"/>
                </a:solidFill>
                <a:latin typeface="Arial" charset="0"/>
              </a:defRPr>
            </a:lvl1pPr>
            <a:lvl2pPr marL="742950" indent="-285750" defTabSz="881063" eaLnBrk="0" hangingPunct="0">
              <a:defRPr sz="2400">
                <a:solidFill>
                  <a:schemeClr val="tx1"/>
                </a:solidFill>
                <a:latin typeface="Arial" charset="0"/>
              </a:defRPr>
            </a:lvl2pPr>
            <a:lvl3pPr marL="1143000" indent="-228600" defTabSz="881063" eaLnBrk="0" hangingPunct="0">
              <a:defRPr sz="2400">
                <a:solidFill>
                  <a:schemeClr val="tx1"/>
                </a:solidFill>
                <a:latin typeface="Arial" charset="0"/>
              </a:defRPr>
            </a:lvl3pPr>
            <a:lvl4pPr marL="1600200" indent="-228600" defTabSz="881063" eaLnBrk="0" hangingPunct="0">
              <a:defRPr sz="2400">
                <a:solidFill>
                  <a:schemeClr val="tx1"/>
                </a:solidFill>
                <a:latin typeface="Arial" charset="0"/>
              </a:defRPr>
            </a:lvl4pPr>
            <a:lvl5pPr marL="2057400" indent="-228600" defTabSz="881063" eaLnBrk="0" hangingPunct="0">
              <a:defRPr sz="2400">
                <a:solidFill>
                  <a:schemeClr val="tx1"/>
                </a:solidFill>
                <a:latin typeface="Arial" charset="0"/>
              </a:defRPr>
            </a:lvl5pPr>
            <a:lvl6pPr marL="25146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6pPr>
            <a:lvl7pPr marL="29718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7pPr>
            <a:lvl8pPr marL="34290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8pPr>
            <a:lvl9pPr marL="3886200" indent="-228600" defTabSz="881063" eaLnBrk="0" fontAlgn="base" hangingPunct="0">
              <a:lnSpc>
                <a:spcPct val="90000"/>
              </a:lnSpc>
              <a:spcBef>
                <a:spcPct val="20000"/>
              </a:spcBef>
              <a:spcAft>
                <a:spcPct val="0"/>
              </a:spcAft>
              <a:buClr>
                <a:schemeClr val="folHlink"/>
              </a:buClr>
              <a:buFont typeface="Wingdings" pitchFamily="2" charset="2"/>
              <a:defRPr sz="2400">
                <a:solidFill>
                  <a:schemeClr val="tx1"/>
                </a:solidFill>
                <a:latin typeface="Arial" charset="0"/>
              </a:defRPr>
            </a:lvl9pPr>
          </a:lstStyle>
          <a:p>
            <a:pPr algn="r" eaLnBrk="1" hangingPunct="1">
              <a:lnSpc>
                <a:spcPct val="100000"/>
              </a:lnSpc>
              <a:spcBef>
                <a:spcPct val="0"/>
              </a:spcBef>
              <a:buClrTx/>
              <a:buFontTx/>
              <a:buNone/>
              <a:defRPr/>
            </a:pPr>
            <a:r>
              <a:rPr lang="en-US" sz="1050" b="1">
                <a:solidFill>
                  <a:schemeClr val="bg1"/>
                </a:solidFill>
              </a:rPr>
              <a:t>District Leadership Development Program</a:t>
            </a:r>
          </a:p>
        </p:txBody>
      </p:sp>
      <p:sp>
        <p:nvSpPr>
          <p:cNvPr id="12" name="Line 13"/>
          <p:cNvSpPr>
            <a:spLocks noChangeShapeType="1"/>
          </p:cNvSpPr>
          <p:nvPr userDrawn="1"/>
        </p:nvSpPr>
        <p:spPr bwMode="auto">
          <a:xfrm flipV="1">
            <a:off x="1" y="843559"/>
            <a:ext cx="9143999" cy="24984"/>
          </a:xfrm>
          <a:prstGeom prst="line">
            <a:avLst/>
          </a:prstGeom>
          <a:noFill/>
          <a:ln w="38100">
            <a:solidFill>
              <a:srgbClr val="014A7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sz="1350"/>
          </a:p>
        </p:txBody>
      </p:sp>
      <p:pic>
        <p:nvPicPr>
          <p:cNvPr id="3" name="Picture 2" descr="A picture containing graphical user interface&#10;&#10;Description automatically generated">
            <a:extLst>
              <a:ext uri="{FF2B5EF4-FFF2-40B4-BE49-F238E27FC236}">
                <a16:creationId xmlns:a16="http://schemas.microsoft.com/office/drawing/2014/main" id="{7341468C-1C51-408B-AFC4-9365AB3B54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69431" y="118519"/>
            <a:ext cx="2100542" cy="624730"/>
          </a:xfrm>
          <a:prstGeom prst="rect">
            <a:avLst/>
          </a:prstGeom>
        </p:spPr>
      </p:pic>
      <p:pic>
        <p:nvPicPr>
          <p:cNvPr id="14" name="Picture 13">
            <a:extLst>
              <a:ext uri="{FF2B5EF4-FFF2-40B4-BE49-F238E27FC236}">
                <a16:creationId xmlns:a16="http://schemas.microsoft.com/office/drawing/2014/main" id="{DA0FF51D-8DFA-4271-ACB9-A48550F44CC9}"/>
              </a:ext>
            </a:extLst>
          </p:cNvPr>
          <p:cNvPicPr>
            <a:picLocks noChangeAspect="1"/>
          </p:cNvPicPr>
          <p:nvPr userDrawn="1"/>
        </p:nvPicPr>
        <p:blipFill>
          <a:blip r:embed="rId6"/>
          <a:srcRect/>
          <a:stretch/>
        </p:blipFill>
        <p:spPr>
          <a:xfrm>
            <a:off x="7247309" y="6140171"/>
            <a:ext cx="1722664" cy="493926"/>
          </a:xfrm>
          <a:prstGeom prst="rect">
            <a:avLst/>
          </a:prstGeom>
        </p:spPr>
      </p:pic>
      <p:sp>
        <p:nvSpPr>
          <p:cNvPr id="6" name="Subtitle 4">
            <a:extLst>
              <a:ext uri="{FF2B5EF4-FFF2-40B4-BE49-F238E27FC236}">
                <a16:creationId xmlns:a16="http://schemas.microsoft.com/office/drawing/2014/main" id="{6B7E90AC-68A9-4768-BC9D-B2712C2FEC4E}"/>
              </a:ext>
            </a:extLst>
          </p:cNvPr>
          <p:cNvSpPr txBox="1">
            <a:spLocks/>
          </p:cNvSpPr>
          <p:nvPr userDrawn="1"/>
        </p:nvSpPr>
        <p:spPr>
          <a:xfrm>
            <a:off x="539959" y="197382"/>
            <a:ext cx="5868792" cy="571225"/>
          </a:xfrm>
          <a:prstGeom prst="rect">
            <a:avLst/>
          </a:prstGeom>
        </p:spPr>
        <p:txBody>
          <a:bodyPr>
            <a:noAutofit/>
          </a:bodyPr>
          <a:lstStyle>
            <a:lvl1pPr marL="283369" indent="-283369" algn="l" defTabSz="754856" rtl="0" eaLnBrk="0" fontAlgn="base" hangingPunct="0">
              <a:spcBef>
                <a:spcPct val="20000"/>
              </a:spcBef>
              <a:spcAft>
                <a:spcPct val="0"/>
              </a:spcAft>
              <a:buClr>
                <a:schemeClr val="tx1"/>
              </a:buClr>
              <a:buFont typeface="Wingdings" pitchFamily="2" charset="2"/>
              <a:buChar char="§"/>
              <a:defRPr sz="2100">
                <a:solidFill>
                  <a:schemeClr val="tx1"/>
                </a:solidFill>
                <a:effectLst>
                  <a:outerShdw blurRad="38100" dist="38100" dir="2700000" algn="tl">
                    <a:srgbClr val="C0C0C0"/>
                  </a:outerShdw>
                </a:effectLst>
                <a:latin typeface="+mn-lt"/>
                <a:ea typeface="+mn-ea"/>
                <a:cs typeface="+mn-cs"/>
              </a:defRPr>
            </a:lvl1pPr>
            <a:lvl2pPr marL="614363" indent="-236935" algn="l" defTabSz="754856" rtl="0" eaLnBrk="0" fontAlgn="base" hangingPunct="0">
              <a:spcBef>
                <a:spcPct val="20000"/>
              </a:spcBef>
              <a:spcAft>
                <a:spcPct val="0"/>
              </a:spcAft>
              <a:buClr>
                <a:schemeClr val="tx1"/>
              </a:buClr>
              <a:buChar char="–"/>
              <a:defRPr sz="1800">
                <a:solidFill>
                  <a:schemeClr val="tx1"/>
                </a:solidFill>
                <a:effectLst>
                  <a:outerShdw blurRad="38100" dist="38100" dir="2700000" algn="tl">
                    <a:srgbClr val="C0C0C0"/>
                  </a:outerShdw>
                </a:effectLst>
                <a:latin typeface="+mn-lt"/>
              </a:defRPr>
            </a:lvl2pPr>
            <a:lvl3pPr marL="944166" indent="-189310" algn="l" defTabSz="754856" rtl="0" eaLnBrk="0" fontAlgn="base" hangingPunct="0">
              <a:spcBef>
                <a:spcPct val="20000"/>
              </a:spcBef>
              <a:spcAft>
                <a:spcPct val="0"/>
              </a:spcAft>
              <a:buClr>
                <a:schemeClr val="tx1"/>
              </a:buClr>
              <a:buFont typeface="Symbol" pitchFamily="18" charset="2"/>
              <a:buChar char="·"/>
              <a:defRPr sz="1725">
                <a:solidFill>
                  <a:schemeClr val="tx1"/>
                </a:solidFill>
                <a:effectLst>
                  <a:outerShdw blurRad="38100" dist="38100" dir="2700000" algn="tl">
                    <a:srgbClr val="C0C0C0"/>
                  </a:outerShdw>
                </a:effectLst>
                <a:latin typeface="+mn-lt"/>
              </a:defRPr>
            </a:lvl3pPr>
            <a:lvl4pPr marL="1322785" indent="-189310" algn="l" defTabSz="754856" rtl="0" eaLnBrk="0" fontAlgn="base" hangingPunct="0">
              <a:spcBef>
                <a:spcPct val="20000"/>
              </a:spcBef>
              <a:spcAft>
                <a:spcPct val="0"/>
              </a:spcAft>
              <a:buClr>
                <a:schemeClr val="tx1"/>
              </a:buClr>
              <a:buChar char="–"/>
              <a:defRPr sz="1575">
                <a:solidFill>
                  <a:schemeClr val="tx1"/>
                </a:solidFill>
                <a:effectLst>
                  <a:outerShdw blurRad="38100" dist="38100" dir="2700000" algn="tl">
                    <a:srgbClr val="C0C0C0"/>
                  </a:outerShdw>
                </a:effectLst>
                <a:latin typeface="+mn-lt"/>
              </a:defRPr>
            </a:lvl4pPr>
            <a:lvl5pPr marL="1700213" indent="-188119" algn="l" defTabSz="754856" rtl="0" eaLnBrk="0" fontAlgn="base" hangingPunct="0">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5pPr>
            <a:lvl6pPr marL="20431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6pPr>
            <a:lvl7pPr marL="23860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7pPr>
            <a:lvl8pPr marL="27289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8pPr>
            <a:lvl9pPr marL="30718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9pPr>
          </a:lstStyle>
          <a:p>
            <a:pPr marL="0" indent="0">
              <a:buNone/>
            </a:pPr>
            <a:r>
              <a:rPr lang="en-US" sz="1800" i="0" kern="0" dirty="0">
                <a:effectLst/>
              </a:rPr>
              <a:t>Big League Organizational Development</a:t>
            </a:r>
          </a:p>
          <a:p>
            <a:pPr marL="0" indent="0">
              <a:buNone/>
            </a:pPr>
            <a:r>
              <a:rPr lang="en-US" sz="1400" i="1" kern="0" dirty="0">
                <a:effectLst/>
              </a:rPr>
              <a:t>On a Sandlot Budget</a:t>
            </a:r>
          </a:p>
        </p:txBody>
      </p:sp>
    </p:spTree>
    <p:extLst>
      <p:ext uri="{BB962C8B-B14F-4D97-AF65-F5344CB8AC3E}">
        <p14:creationId xmlns:p14="http://schemas.microsoft.com/office/powerpoint/2010/main" val="227410852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ransition>
    <p:wipe dir="r"/>
  </p:transition>
  <p:hf hdr="0" dt="0"/>
  <p:txStyles>
    <p:titleStyle>
      <a:lvl1pPr algn="ctr" defTabSz="754856" rtl="0" eaLnBrk="0" fontAlgn="base" hangingPunct="0">
        <a:spcBef>
          <a:spcPct val="0"/>
        </a:spcBef>
        <a:spcAft>
          <a:spcPct val="0"/>
        </a:spcAft>
        <a:defRPr sz="2700" b="1">
          <a:solidFill>
            <a:schemeClr val="tx1"/>
          </a:solidFill>
          <a:effectLst>
            <a:outerShdw blurRad="38100" dist="38100" dir="2700000" algn="tl">
              <a:srgbClr val="C0C0C0"/>
            </a:outerShdw>
          </a:effectLst>
          <a:latin typeface="+mj-lt"/>
          <a:ea typeface="+mj-ea"/>
          <a:cs typeface="+mj-cs"/>
        </a:defRPr>
      </a:lvl1pPr>
      <a:lvl2pPr algn="ctr" defTabSz="754856" rtl="0" eaLnBrk="0" fontAlgn="base" hangingPunct="0">
        <a:spcBef>
          <a:spcPct val="0"/>
        </a:spcBef>
        <a:spcAft>
          <a:spcPct val="0"/>
        </a:spcAft>
        <a:defRPr sz="2700" b="1">
          <a:solidFill>
            <a:schemeClr val="tx1"/>
          </a:solidFill>
          <a:effectLst>
            <a:outerShdw blurRad="38100" dist="38100" dir="2700000" algn="tl">
              <a:srgbClr val="C0C0C0"/>
            </a:outerShdw>
          </a:effectLst>
          <a:latin typeface="Arial" charset="0"/>
        </a:defRPr>
      </a:lvl2pPr>
      <a:lvl3pPr algn="ctr" defTabSz="754856" rtl="0" eaLnBrk="0" fontAlgn="base" hangingPunct="0">
        <a:spcBef>
          <a:spcPct val="0"/>
        </a:spcBef>
        <a:spcAft>
          <a:spcPct val="0"/>
        </a:spcAft>
        <a:defRPr sz="2700" b="1">
          <a:solidFill>
            <a:schemeClr val="tx1"/>
          </a:solidFill>
          <a:effectLst>
            <a:outerShdw blurRad="38100" dist="38100" dir="2700000" algn="tl">
              <a:srgbClr val="C0C0C0"/>
            </a:outerShdw>
          </a:effectLst>
          <a:latin typeface="Arial" charset="0"/>
        </a:defRPr>
      </a:lvl3pPr>
      <a:lvl4pPr algn="ctr" defTabSz="754856" rtl="0" eaLnBrk="0" fontAlgn="base" hangingPunct="0">
        <a:spcBef>
          <a:spcPct val="0"/>
        </a:spcBef>
        <a:spcAft>
          <a:spcPct val="0"/>
        </a:spcAft>
        <a:defRPr sz="2700" b="1">
          <a:solidFill>
            <a:schemeClr val="tx1"/>
          </a:solidFill>
          <a:effectLst>
            <a:outerShdw blurRad="38100" dist="38100" dir="2700000" algn="tl">
              <a:srgbClr val="C0C0C0"/>
            </a:outerShdw>
          </a:effectLst>
          <a:latin typeface="Arial" charset="0"/>
        </a:defRPr>
      </a:lvl4pPr>
      <a:lvl5pPr algn="ctr" defTabSz="754856" rtl="0" eaLnBrk="0" fontAlgn="base" hangingPunct="0">
        <a:spcBef>
          <a:spcPct val="0"/>
        </a:spcBef>
        <a:spcAft>
          <a:spcPct val="0"/>
        </a:spcAft>
        <a:defRPr sz="2700" b="1">
          <a:solidFill>
            <a:schemeClr val="tx1"/>
          </a:solidFill>
          <a:effectLst>
            <a:outerShdw blurRad="38100" dist="38100" dir="2700000" algn="tl">
              <a:srgbClr val="C0C0C0"/>
            </a:outerShdw>
          </a:effectLst>
          <a:latin typeface="Arial" charset="0"/>
        </a:defRPr>
      </a:lvl5pPr>
      <a:lvl6pPr marL="342900" algn="ctr" defTabSz="754856" rtl="0" fontAlgn="base">
        <a:spcBef>
          <a:spcPct val="0"/>
        </a:spcBef>
        <a:spcAft>
          <a:spcPct val="0"/>
        </a:spcAft>
        <a:defRPr sz="2700" b="1" i="1">
          <a:solidFill>
            <a:schemeClr val="tx1"/>
          </a:solidFill>
          <a:effectLst>
            <a:outerShdw blurRad="38100" dist="38100" dir="2700000" algn="tl">
              <a:srgbClr val="C0C0C0"/>
            </a:outerShdw>
          </a:effectLst>
          <a:latin typeface="Arial" charset="0"/>
        </a:defRPr>
      </a:lvl6pPr>
      <a:lvl7pPr marL="685800" algn="ctr" defTabSz="754856" rtl="0" fontAlgn="base">
        <a:spcBef>
          <a:spcPct val="0"/>
        </a:spcBef>
        <a:spcAft>
          <a:spcPct val="0"/>
        </a:spcAft>
        <a:defRPr sz="2700" b="1" i="1">
          <a:solidFill>
            <a:schemeClr val="tx1"/>
          </a:solidFill>
          <a:effectLst>
            <a:outerShdw blurRad="38100" dist="38100" dir="2700000" algn="tl">
              <a:srgbClr val="C0C0C0"/>
            </a:outerShdw>
          </a:effectLst>
          <a:latin typeface="Arial" charset="0"/>
        </a:defRPr>
      </a:lvl7pPr>
      <a:lvl8pPr marL="1028700" algn="ctr" defTabSz="754856" rtl="0" fontAlgn="base">
        <a:spcBef>
          <a:spcPct val="0"/>
        </a:spcBef>
        <a:spcAft>
          <a:spcPct val="0"/>
        </a:spcAft>
        <a:defRPr sz="2700" b="1" i="1">
          <a:solidFill>
            <a:schemeClr val="tx1"/>
          </a:solidFill>
          <a:effectLst>
            <a:outerShdw blurRad="38100" dist="38100" dir="2700000" algn="tl">
              <a:srgbClr val="C0C0C0"/>
            </a:outerShdw>
          </a:effectLst>
          <a:latin typeface="Arial" charset="0"/>
        </a:defRPr>
      </a:lvl8pPr>
      <a:lvl9pPr marL="1371600" algn="ctr" defTabSz="754856" rtl="0" fontAlgn="base">
        <a:spcBef>
          <a:spcPct val="0"/>
        </a:spcBef>
        <a:spcAft>
          <a:spcPct val="0"/>
        </a:spcAft>
        <a:defRPr sz="2700" b="1" i="1">
          <a:solidFill>
            <a:schemeClr val="tx1"/>
          </a:solidFill>
          <a:effectLst>
            <a:outerShdw blurRad="38100" dist="38100" dir="2700000" algn="tl">
              <a:srgbClr val="C0C0C0"/>
            </a:outerShdw>
          </a:effectLst>
          <a:latin typeface="Arial" charset="0"/>
        </a:defRPr>
      </a:lvl9pPr>
    </p:titleStyle>
    <p:bodyStyle>
      <a:lvl1pPr marL="283369" indent="-283369" algn="l" defTabSz="754856" rtl="0" eaLnBrk="0" fontAlgn="base" hangingPunct="0">
        <a:spcBef>
          <a:spcPct val="20000"/>
        </a:spcBef>
        <a:spcAft>
          <a:spcPct val="0"/>
        </a:spcAft>
        <a:buClr>
          <a:schemeClr val="tx1"/>
        </a:buClr>
        <a:buFont typeface="Wingdings" pitchFamily="2" charset="2"/>
        <a:buChar char="§"/>
        <a:defRPr sz="2100">
          <a:solidFill>
            <a:schemeClr val="tx1"/>
          </a:solidFill>
          <a:effectLst>
            <a:outerShdw blurRad="38100" dist="38100" dir="2700000" algn="tl">
              <a:srgbClr val="C0C0C0"/>
            </a:outerShdw>
          </a:effectLst>
          <a:latin typeface="+mn-lt"/>
          <a:ea typeface="+mn-ea"/>
          <a:cs typeface="+mn-cs"/>
        </a:defRPr>
      </a:lvl1pPr>
      <a:lvl2pPr marL="614363" indent="-236935" algn="l" defTabSz="754856" rtl="0" eaLnBrk="0" fontAlgn="base" hangingPunct="0">
        <a:spcBef>
          <a:spcPct val="20000"/>
        </a:spcBef>
        <a:spcAft>
          <a:spcPct val="0"/>
        </a:spcAft>
        <a:buClr>
          <a:schemeClr val="tx1"/>
        </a:buClr>
        <a:buChar char="–"/>
        <a:defRPr sz="1800">
          <a:solidFill>
            <a:schemeClr val="tx1"/>
          </a:solidFill>
          <a:effectLst>
            <a:outerShdw blurRad="38100" dist="38100" dir="2700000" algn="tl">
              <a:srgbClr val="C0C0C0"/>
            </a:outerShdw>
          </a:effectLst>
          <a:latin typeface="+mn-lt"/>
        </a:defRPr>
      </a:lvl2pPr>
      <a:lvl3pPr marL="944166" indent="-189310" algn="l" defTabSz="754856" rtl="0" eaLnBrk="0" fontAlgn="base" hangingPunct="0">
        <a:spcBef>
          <a:spcPct val="20000"/>
        </a:spcBef>
        <a:spcAft>
          <a:spcPct val="0"/>
        </a:spcAft>
        <a:buClr>
          <a:schemeClr val="tx1"/>
        </a:buClr>
        <a:buFont typeface="Symbol" pitchFamily="18" charset="2"/>
        <a:buChar char="·"/>
        <a:defRPr sz="1725">
          <a:solidFill>
            <a:schemeClr val="tx1"/>
          </a:solidFill>
          <a:effectLst>
            <a:outerShdw blurRad="38100" dist="38100" dir="2700000" algn="tl">
              <a:srgbClr val="C0C0C0"/>
            </a:outerShdw>
          </a:effectLst>
          <a:latin typeface="+mn-lt"/>
        </a:defRPr>
      </a:lvl3pPr>
      <a:lvl4pPr marL="1322785" indent="-189310" algn="l" defTabSz="754856" rtl="0" eaLnBrk="0" fontAlgn="base" hangingPunct="0">
        <a:spcBef>
          <a:spcPct val="20000"/>
        </a:spcBef>
        <a:spcAft>
          <a:spcPct val="0"/>
        </a:spcAft>
        <a:buClr>
          <a:schemeClr val="tx1"/>
        </a:buClr>
        <a:buChar char="–"/>
        <a:defRPr sz="1575">
          <a:solidFill>
            <a:schemeClr val="tx1"/>
          </a:solidFill>
          <a:effectLst>
            <a:outerShdw blurRad="38100" dist="38100" dir="2700000" algn="tl">
              <a:srgbClr val="C0C0C0"/>
            </a:outerShdw>
          </a:effectLst>
          <a:latin typeface="+mn-lt"/>
        </a:defRPr>
      </a:lvl4pPr>
      <a:lvl5pPr marL="1700213" indent="-188119" algn="l" defTabSz="754856" rtl="0" eaLnBrk="0" fontAlgn="base" hangingPunct="0">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5pPr>
      <a:lvl6pPr marL="20431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6pPr>
      <a:lvl7pPr marL="23860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7pPr>
      <a:lvl8pPr marL="27289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8pPr>
      <a:lvl9pPr marL="3071813" indent="-188119" algn="l" defTabSz="754856" rtl="0" fontAlgn="base">
        <a:spcBef>
          <a:spcPct val="20000"/>
        </a:spcBef>
        <a:spcAft>
          <a:spcPct val="0"/>
        </a:spcAft>
        <a:buClr>
          <a:schemeClr val="tx1"/>
        </a:buClr>
        <a:buChar char="»"/>
        <a:defRPr sz="1275">
          <a:solidFill>
            <a:schemeClr val="tx1"/>
          </a:solidFill>
          <a:effectLst>
            <a:outerShdw blurRad="38100" dist="38100" dir="2700000" algn="tl">
              <a:srgbClr val="C0C0C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2.png"/><Relationship Id="rId7"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1.png"/><Relationship Id="rId9"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4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0.jpeg"/></Relationships>
</file>

<file path=ppt/slides/_rels/slide4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png"/><Relationship Id="rId10" Type="http://schemas.openxmlformats.org/officeDocument/2006/relationships/image" Target="../media/image61.png"/><Relationship Id="rId4" Type="http://schemas.openxmlformats.org/officeDocument/2006/relationships/image" Target="../media/image52.png"/><Relationship Id="rId9" Type="http://schemas.openxmlformats.org/officeDocument/2006/relationships/image" Target="../media/image60.jpeg"/></Relationships>
</file>

<file path=ppt/slides/_rels/slide4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0.jpeg"/></Relationships>
</file>

<file path=ppt/slides/_rels/slide5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0.jpeg"/></Relationships>
</file>

<file path=ppt/slides/_rels/slide5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wmf"/><Relationship Id="rId1" Type="http://schemas.openxmlformats.org/officeDocument/2006/relationships/slideLayout" Target="../slideLayouts/slideLayout1.xml"/><Relationship Id="rId6" Type="http://schemas.openxmlformats.org/officeDocument/2006/relationships/image" Target="../media/image78.wmf"/><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98785-92CD-44BB-90E6-6888A5BAE3D7}"/>
              </a:ext>
            </a:extLst>
          </p:cNvPr>
          <p:cNvSpPr>
            <a:spLocks noGrp="1"/>
          </p:cNvSpPr>
          <p:nvPr>
            <p:ph type="ctrTitle"/>
          </p:nvPr>
        </p:nvSpPr>
        <p:spPr>
          <a:xfrm>
            <a:off x="442422" y="1480477"/>
            <a:ext cx="8606161" cy="641694"/>
          </a:xfrm>
        </p:spPr>
        <p:txBody>
          <a:bodyPr/>
          <a:lstStyle/>
          <a:p>
            <a:r>
              <a:rPr lang="en-US" sz="3375" dirty="0"/>
              <a:t>Big League Talent Development</a:t>
            </a:r>
          </a:p>
        </p:txBody>
      </p:sp>
      <p:sp>
        <p:nvSpPr>
          <p:cNvPr id="5" name="Subtitle 4">
            <a:extLst>
              <a:ext uri="{FF2B5EF4-FFF2-40B4-BE49-F238E27FC236}">
                <a16:creationId xmlns:a16="http://schemas.microsoft.com/office/drawing/2014/main" id="{F841FD93-F73E-45EF-9791-2C630FAE0351}"/>
              </a:ext>
            </a:extLst>
          </p:cNvPr>
          <p:cNvSpPr>
            <a:spLocks noGrp="1"/>
          </p:cNvSpPr>
          <p:nvPr>
            <p:ph type="subTitle" idx="1"/>
          </p:nvPr>
        </p:nvSpPr>
        <p:spPr>
          <a:xfrm>
            <a:off x="539959" y="2432509"/>
            <a:ext cx="4507529" cy="373101"/>
          </a:xfrm>
        </p:spPr>
        <p:txBody>
          <a:bodyPr>
            <a:noAutofit/>
          </a:bodyPr>
          <a:lstStyle/>
          <a:p>
            <a:r>
              <a:rPr lang="en-US" sz="2200" i="1" dirty="0"/>
              <a:t>On a Sandlot Budget</a:t>
            </a:r>
          </a:p>
        </p:txBody>
      </p:sp>
      <p:sp>
        <p:nvSpPr>
          <p:cNvPr id="8" name="Title 3">
            <a:extLst>
              <a:ext uri="{FF2B5EF4-FFF2-40B4-BE49-F238E27FC236}">
                <a16:creationId xmlns:a16="http://schemas.microsoft.com/office/drawing/2014/main" id="{661CE2DA-4F82-46BA-8EAA-52A19C5BB637}"/>
              </a:ext>
            </a:extLst>
          </p:cNvPr>
          <p:cNvSpPr txBox="1">
            <a:spLocks/>
          </p:cNvSpPr>
          <p:nvPr/>
        </p:nvSpPr>
        <p:spPr>
          <a:xfrm>
            <a:off x="539959" y="3410697"/>
            <a:ext cx="6860088" cy="6416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50" kern="1200">
                <a:solidFill>
                  <a:srgbClr val="0F184B"/>
                </a:solidFill>
                <a:latin typeface="Raleway Light" panose="020B04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F184B"/>
                </a:solidFill>
                <a:effectLst/>
                <a:uLnTx/>
                <a:uFillTx/>
                <a:latin typeface="Raleway Light" panose="020B0403030101060003" pitchFamily="34" charset="0"/>
                <a:ea typeface="+mj-ea"/>
                <a:cs typeface="+mj-cs"/>
              </a:rPr>
              <a:t>Jon Swartzentruber, </a:t>
            </a:r>
            <a:r>
              <a:rPr lang="en-US" sz="2000" dirty="0"/>
              <a:t>M</a:t>
            </a:r>
            <a:r>
              <a:rPr kumimoji="0" lang="en-US" sz="2000" b="0" i="0" u="none" strike="noStrike" kern="1200" cap="none" spc="0" normalizeH="0" baseline="0" noProof="0" dirty="0" err="1">
                <a:ln>
                  <a:noFill/>
                </a:ln>
                <a:solidFill>
                  <a:srgbClr val="0F184B"/>
                </a:solidFill>
                <a:effectLst/>
                <a:uLnTx/>
                <a:uFillTx/>
                <a:latin typeface="Raleway Light" panose="020B0403030101060003" pitchFamily="34" charset="0"/>
                <a:ea typeface="+mj-ea"/>
                <a:cs typeface="+mj-cs"/>
              </a:rPr>
              <a:t>anaging</a:t>
            </a:r>
            <a:r>
              <a:rPr kumimoji="0" lang="en-US" sz="2000" b="0" i="0" u="none" strike="noStrike" kern="1200" cap="none" spc="0" normalizeH="0" baseline="0" noProof="0" dirty="0">
                <a:ln>
                  <a:noFill/>
                </a:ln>
                <a:solidFill>
                  <a:srgbClr val="0F184B"/>
                </a:solidFill>
                <a:effectLst/>
                <a:uLnTx/>
                <a:uFillTx/>
                <a:latin typeface="Raleway Light" panose="020B0403030101060003" pitchFamily="34" charset="0"/>
                <a:ea typeface="+mj-ea"/>
                <a:cs typeface="+mj-cs"/>
              </a:rPr>
              <a:t> Partner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0F184B"/>
                </a:solidFill>
                <a:effectLst/>
                <a:uLnTx/>
                <a:uFillTx/>
                <a:latin typeface="Raleway Light" panose="020B0403030101060003" pitchFamily="34" charset="0"/>
                <a:ea typeface="+mj-ea"/>
                <a:cs typeface="+mj-cs"/>
              </a:rPr>
              <a:t>Paradyne</a:t>
            </a:r>
            <a:r>
              <a:rPr kumimoji="0" lang="en-US" sz="2000" b="0" i="0" u="none" strike="noStrike" kern="1200" cap="none" spc="0" normalizeH="0" baseline="0" noProof="0" dirty="0">
                <a:ln>
                  <a:noFill/>
                </a:ln>
                <a:solidFill>
                  <a:srgbClr val="0F184B"/>
                </a:solidFill>
                <a:effectLst/>
                <a:uLnTx/>
                <a:uFillTx/>
                <a:latin typeface="Raleway Light" panose="020B0403030101060003" pitchFamily="34" charset="0"/>
                <a:ea typeface="+mj-ea"/>
                <a:cs typeface="+mj-cs"/>
              </a:rPr>
              <a:t> Consulting Works LLC</a:t>
            </a:r>
          </a:p>
        </p:txBody>
      </p:sp>
    </p:spTree>
    <p:extLst>
      <p:ext uri="{BB962C8B-B14F-4D97-AF65-F5344CB8AC3E}">
        <p14:creationId xmlns:p14="http://schemas.microsoft.com/office/powerpoint/2010/main" val="2520625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3"/>
          <p:cNvGraphicFramePr>
            <a:graphicFrameLocks noChangeAspect="1"/>
          </p:cNvGraphicFramePr>
          <p:nvPr/>
        </p:nvGraphicFramePr>
        <p:xfrm>
          <a:off x="608499" y="1533525"/>
          <a:ext cx="7720012" cy="4822054"/>
        </p:xfrm>
        <a:graphic>
          <a:graphicData uri="http://schemas.openxmlformats.org/drawingml/2006/chart">
            <c:chart xmlns:c="http://schemas.openxmlformats.org/drawingml/2006/chart" xmlns:r="http://schemas.openxmlformats.org/officeDocument/2006/relationships" r:id="rId3"/>
          </a:graphicData>
        </a:graphic>
      </p:graphicFrame>
      <p:sp>
        <p:nvSpPr>
          <p:cNvPr id="18" name="Slide Number Placeholder 3"/>
          <p:cNvSpPr txBox="1">
            <a:spLocks/>
          </p:cNvSpPr>
          <p:nvPr/>
        </p:nvSpPr>
        <p:spPr>
          <a:xfrm>
            <a:off x="0" y="6492875"/>
            <a:ext cx="2286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4E9339-2C18-4626-B47C-845C68314BD6}" type="slidenum">
              <a:rPr lang="en-US" smtClean="0"/>
              <a:pPr/>
              <a:t>10</a:t>
            </a:fld>
            <a:endParaRPr lang="en-US"/>
          </a:p>
        </p:txBody>
      </p:sp>
      <p:sp>
        <p:nvSpPr>
          <p:cNvPr id="19" name="Rectangle 4"/>
          <p:cNvSpPr>
            <a:spLocks noChangeArrowheads="1"/>
          </p:cNvSpPr>
          <p:nvPr/>
        </p:nvSpPr>
        <p:spPr bwMode="auto">
          <a:xfrm>
            <a:off x="2181630" y="1434966"/>
            <a:ext cx="713970" cy="317634"/>
          </a:xfrm>
          <a:prstGeom prst="rect">
            <a:avLst/>
          </a:prstGeom>
          <a:noFill/>
          <a:ln w="9525">
            <a:noFill/>
            <a:miter lim="800000"/>
            <a:headEnd/>
            <a:tailEnd/>
          </a:ln>
        </p:spPr>
        <p:txBody>
          <a:bodyPr anchor="ctr"/>
          <a:lstStyle/>
          <a:p>
            <a:pPr eaLnBrk="0" hangingPunct="0">
              <a:lnSpc>
                <a:spcPct val="95000"/>
              </a:lnSpc>
            </a:pPr>
            <a:r>
              <a:rPr lang="en-US" altLang="en-US" sz="1600" dirty="0"/>
              <a:t>2006</a:t>
            </a:r>
          </a:p>
        </p:txBody>
      </p:sp>
      <p:sp>
        <p:nvSpPr>
          <p:cNvPr id="20" name="Rectangle 5"/>
          <p:cNvSpPr>
            <a:spLocks noChangeArrowheads="1"/>
          </p:cNvSpPr>
          <p:nvPr/>
        </p:nvSpPr>
        <p:spPr bwMode="auto">
          <a:xfrm>
            <a:off x="1990725" y="1477828"/>
            <a:ext cx="219075" cy="217488"/>
          </a:xfrm>
          <a:prstGeom prst="rect">
            <a:avLst/>
          </a:prstGeom>
          <a:solidFill>
            <a:srgbClr val="002060"/>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1" name="Rectangle 6"/>
          <p:cNvSpPr>
            <a:spLocks noChangeArrowheads="1"/>
          </p:cNvSpPr>
          <p:nvPr/>
        </p:nvSpPr>
        <p:spPr bwMode="auto">
          <a:xfrm>
            <a:off x="1261960" y="1447800"/>
            <a:ext cx="643040" cy="311150"/>
          </a:xfrm>
          <a:prstGeom prst="rect">
            <a:avLst/>
          </a:prstGeom>
          <a:noFill/>
          <a:ln w="9525">
            <a:noFill/>
            <a:miter lim="800000"/>
            <a:headEnd/>
            <a:tailEnd/>
          </a:ln>
        </p:spPr>
        <p:txBody>
          <a:bodyPr anchor="ctr"/>
          <a:lstStyle/>
          <a:p>
            <a:pPr eaLnBrk="0" hangingPunct="0">
              <a:lnSpc>
                <a:spcPct val="95000"/>
              </a:lnSpc>
            </a:pPr>
            <a:r>
              <a:rPr lang="en-US" altLang="en-US" sz="1600" dirty="0"/>
              <a:t>2002</a:t>
            </a:r>
          </a:p>
        </p:txBody>
      </p:sp>
      <p:sp>
        <p:nvSpPr>
          <p:cNvPr id="22" name="Rectangle 7"/>
          <p:cNvSpPr>
            <a:spLocks noChangeArrowheads="1"/>
          </p:cNvSpPr>
          <p:nvPr/>
        </p:nvSpPr>
        <p:spPr bwMode="auto">
          <a:xfrm>
            <a:off x="1039912" y="1500390"/>
            <a:ext cx="219075" cy="217488"/>
          </a:xfrm>
          <a:prstGeom prst="rect">
            <a:avLst/>
          </a:prstGeom>
          <a:solidFill>
            <a:srgbClr val="669555"/>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3" name="Rectangle 8"/>
          <p:cNvSpPr>
            <a:spLocks noChangeArrowheads="1"/>
          </p:cNvSpPr>
          <p:nvPr/>
        </p:nvSpPr>
        <p:spPr bwMode="auto">
          <a:xfrm rot="-5400000">
            <a:off x="-325437" y="3679689"/>
            <a:ext cx="1459149" cy="247650"/>
          </a:xfrm>
          <a:prstGeom prst="rect">
            <a:avLst/>
          </a:prstGeom>
          <a:noFill/>
          <a:ln w="9525">
            <a:noFill/>
            <a:miter lim="800000"/>
            <a:headEnd/>
            <a:tailEnd/>
          </a:ln>
        </p:spPr>
        <p:txBody>
          <a:bodyPr/>
          <a:lstStyle/>
          <a:p>
            <a:pPr indent="285750" algn="ctr">
              <a:spcBef>
                <a:spcPct val="50000"/>
              </a:spcBef>
              <a:buClr>
                <a:schemeClr val="tx1"/>
              </a:buClr>
              <a:buSzPct val="140000"/>
              <a:buFont typeface="Wingdings" pitchFamily="2" charset="2"/>
              <a:buNone/>
              <a:tabLst>
                <a:tab pos="3429000" algn="r"/>
                <a:tab pos="5207000" algn="r"/>
                <a:tab pos="6567488" algn="ctr"/>
              </a:tabLst>
            </a:pPr>
            <a:r>
              <a:rPr lang="en-US" altLang="en-US" sz="1000" dirty="0"/>
              <a:t>Headcount</a:t>
            </a:r>
          </a:p>
        </p:txBody>
      </p:sp>
      <p:sp>
        <p:nvSpPr>
          <p:cNvPr id="24" name="Rectangle 4"/>
          <p:cNvSpPr>
            <a:spLocks noChangeArrowheads="1"/>
          </p:cNvSpPr>
          <p:nvPr/>
        </p:nvSpPr>
        <p:spPr bwMode="auto">
          <a:xfrm>
            <a:off x="3186788" y="1441450"/>
            <a:ext cx="699412" cy="311150"/>
          </a:xfrm>
          <a:prstGeom prst="rect">
            <a:avLst/>
          </a:prstGeom>
          <a:noFill/>
          <a:ln w="9525">
            <a:noFill/>
            <a:miter lim="800000"/>
            <a:headEnd/>
            <a:tailEnd/>
          </a:ln>
        </p:spPr>
        <p:txBody>
          <a:bodyPr anchor="ctr"/>
          <a:lstStyle/>
          <a:p>
            <a:pPr eaLnBrk="0" hangingPunct="0">
              <a:lnSpc>
                <a:spcPct val="95000"/>
              </a:lnSpc>
            </a:pPr>
            <a:r>
              <a:rPr lang="en-US" altLang="en-US" sz="1600" dirty="0"/>
              <a:t>2007</a:t>
            </a:r>
          </a:p>
        </p:txBody>
      </p:sp>
      <p:sp>
        <p:nvSpPr>
          <p:cNvPr id="25" name="Rectangle 5"/>
          <p:cNvSpPr>
            <a:spLocks noChangeArrowheads="1"/>
          </p:cNvSpPr>
          <p:nvPr/>
        </p:nvSpPr>
        <p:spPr bwMode="auto">
          <a:xfrm>
            <a:off x="2955012" y="1484312"/>
            <a:ext cx="219075" cy="217488"/>
          </a:xfrm>
          <a:prstGeom prst="rect">
            <a:avLst/>
          </a:prstGeom>
          <a:solidFill>
            <a:srgbClr val="FFCC00"/>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6" name="TextBox 25"/>
          <p:cNvSpPr txBox="1"/>
          <p:nvPr/>
        </p:nvSpPr>
        <p:spPr>
          <a:xfrm>
            <a:off x="3764604" y="6284068"/>
            <a:ext cx="2101176" cy="246221"/>
          </a:xfrm>
          <a:prstGeom prst="rect">
            <a:avLst/>
          </a:prstGeom>
          <a:noFill/>
        </p:spPr>
        <p:txBody>
          <a:bodyPr wrap="square" rtlCol="0">
            <a:spAutoFit/>
          </a:bodyPr>
          <a:lstStyle/>
          <a:p>
            <a:r>
              <a:rPr lang="en-US" sz="1000" dirty="0"/>
              <a:t># Years with Company</a:t>
            </a:r>
          </a:p>
        </p:txBody>
      </p:sp>
      <p:sp>
        <p:nvSpPr>
          <p:cNvPr id="2" name="Oval 1"/>
          <p:cNvSpPr/>
          <p:nvPr/>
        </p:nvSpPr>
        <p:spPr>
          <a:xfrm>
            <a:off x="1121569" y="1771650"/>
            <a:ext cx="652462" cy="685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
          <p:cNvSpPr txBox="1">
            <a:spLocks noChangeArrowheads="1"/>
          </p:cNvSpPr>
          <p:nvPr/>
        </p:nvSpPr>
        <p:spPr>
          <a:xfrm>
            <a:off x="2057400" y="1905000"/>
            <a:ext cx="61722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Experience Distribution - 2007</a:t>
            </a:r>
          </a:p>
        </p:txBody>
      </p:sp>
    </p:spTree>
    <p:extLst>
      <p:ext uri="{BB962C8B-B14F-4D97-AF65-F5344CB8AC3E}">
        <p14:creationId xmlns:p14="http://schemas.microsoft.com/office/powerpoint/2010/main" val="37557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txBox="1">
            <a:spLocks noChangeArrowheads="1"/>
          </p:cNvSpPr>
          <p:nvPr/>
        </p:nvSpPr>
        <p:spPr>
          <a:xfrm>
            <a:off x="1295400" y="2133600"/>
            <a:ext cx="6172200" cy="3352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Challenge #1 </a:t>
            </a:r>
          </a:p>
          <a:p>
            <a:endParaRPr lang="en-US" sz="2800" dirty="0"/>
          </a:p>
          <a:p>
            <a:r>
              <a:rPr lang="en-US" sz="2800" i="1" dirty="0">
                <a:latin typeface="+mn-lt"/>
              </a:rPr>
              <a:t>Leadership - noun (n): </a:t>
            </a:r>
            <a:r>
              <a:rPr lang="en-US" sz="2800" dirty="0">
                <a:latin typeface="+mn-lt"/>
              </a:rPr>
              <a:t>Insure we have the men and women needed to run the business</a:t>
            </a:r>
          </a:p>
          <a:p>
            <a:endParaRPr lang="en-US" sz="2800" dirty="0">
              <a:latin typeface="+mn-lt"/>
            </a:endParaRPr>
          </a:p>
          <a:p>
            <a:endParaRPr lang="en-US" sz="2800" dirty="0"/>
          </a:p>
          <a:p>
            <a:endParaRPr lang="en-US" sz="2800" dirty="0"/>
          </a:p>
          <a:p>
            <a:endParaRPr lang="en-US" sz="2800" dirty="0"/>
          </a:p>
        </p:txBody>
      </p:sp>
      <p:pic>
        <p:nvPicPr>
          <p:cNvPr id="1026" name="Picture 2" descr="C:\Users\jon.swartzentruber\Desktop\Kiewit Folders\Speeches\TMA 2014\Pictures to use\08 Bruces LSP video pics\LSP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358" y="4267200"/>
            <a:ext cx="3886200" cy="2185988"/>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25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60720369"/>
              </p:ext>
            </p:extLst>
          </p:nvPr>
        </p:nvGraphicFramePr>
        <p:xfrm>
          <a:off x="533400" y="2252624"/>
          <a:ext cx="8000999" cy="3919576"/>
        </p:xfrm>
        <a:graphic>
          <a:graphicData uri="http://schemas.openxmlformats.org/drawingml/2006/table">
            <a:tbl>
              <a:tblPr/>
              <a:tblGrid>
                <a:gridCol w="2128563">
                  <a:extLst>
                    <a:ext uri="{9D8B030D-6E8A-4147-A177-3AD203B41FA5}">
                      <a16:colId xmlns:a16="http://schemas.microsoft.com/office/drawing/2014/main" val="20000"/>
                    </a:ext>
                  </a:extLst>
                </a:gridCol>
                <a:gridCol w="1148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tblGrid>
              <a:tr h="531670">
                <a:tc rowSpan="2">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Position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2007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gridSpan="4">
                  <a:txBody>
                    <a:bodyPr/>
                    <a:lstStyle/>
                    <a:p>
                      <a:pPr algn="ctr"/>
                      <a:r>
                        <a:rPr lang="en-US" sz="1500" b="1" baseline="0" dirty="0">
                          <a:solidFill>
                            <a:schemeClr val="tx1"/>
                          </a:solidFill>
                          <a:latin typeface="Calibri"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en-US" sz="1400" b="1" baseline="0" dirty="0">
                        <a:solidFill>
                          <a:schemeClr val="bg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614235">
                <a:tc vMerge="1">
                  <a:txBody>
                    <a:bodyPr/>
                    <a:lstStyle/>
                    <a:p>
                      <a:pPr marL="0" marR="0" algn="ctr">
                        <a:lnSpc>
                          <a:spcPct val="100000"/>
                        </a:lnSpc>
                        <a:spcBef>
                          <a:spcPts val="0"/>
                        </a:spcBef>
                        <a:spcAft>
                          <a:spcPts val="0"/>
                        </a:spcAft>
                      </a:pPr>
                      <a:endParaRPr lang="en-US" sz="1500" b="1" baseline="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200" b="1" baseline="0" dirty="0">
                          <a:solidFill>
                            <a:schemeClr val="tx1"/>
                          </a:solidFill>
                          <a:latin typeface="Calibri" pitchFamily="34" charset="0"/>
                          <a:ea typeface="Calibri"/>
                          <a:cs typeface="Times New Roman"/>
                        </a:rPr>
                        <a:t>Total Now</a:t>
                      </a:r>
                      <a:endParaRPr lang="en-US" sz="1200" b="1" baseline="3000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27050">
                <a:tc>
                  <a:txBody>
                    <a:bodyPr/>
                    <a:lstStyle/>
                    <a:p>
                      <a:pPr marL="0" marR="0" algn="l">
                        <a:lnSpc>
                          <a:spcPct val="100000"/>
                        </a:lnSpc>
                        <a:spcBef>
                          <a:spcPts val="0"/>
                        </a:spcBef>
                        <a:spcAft>
                          <a:spcPts val="0"/>
                        </a:spcAft>
                      </a:pPr>
                      <a:r>
                        <a:rPr lang="en-US" sz="1400" b="1" baseline="0" dirty="0">
                          <a:solidFill>
                            <a:schemeClr val="tx1"/>
                          </a:solidFill>
                          <a:latin typeface="+mn-lt"/>
                          <a:ea typeface="Calibri"/>
                          <a:cs typeface="Times New Roman"/>
                        </a:rPr>
                        <a:t>Division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5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District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Area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Sponsors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104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188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Engineers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Rectangle 3"/>
          <p:cNvSpPr txBox="1">
            <a:spLocks noChangeArrowheads="1"/>
          </p:cNvSpPr>
          <p:nvPr/>
        </p:nvSpPr>
        <p:spPr>
          <a:xfrm>
            <a:off x="457200" y="14478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Leadership Needs Forecast- 2007</a:t>
            </a:r>
          </a:p>
        </p:txBody>
      </p:sp>
    </p:spTree>
    <p:extLst>
      <p:ext uri="{BB962C8B-B14F-4D97-AF65-F5344CB8AC3E}">
        <p14:creationId xmlns:p14="http://schemas.microsoft.com/office/powerpoint/2010/main" val="329911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2489751496"/>
              </p:ext>
            </p:extLst>
          </p:nvPr>
        </p:nvGraphicFramePr>
        <p:xfrm>
          <a:off x="533400" y="2252624"/>
          <a:ext cx="8000999" cy="3919576"/>
        </p:xfrm>
        <a:graphic>
          <a:graphicData uri="http://schemas.openxmlformats.org/drawingml/2006/table">
            <a:tbl>
              <a:tblPr/>
              <a:tblGrid>
                <a:gridCol w="2128563">
                  <a:extLst>
                    <a:ext uri="{9D8B030D-6E8A-4147-A177-3AD203B41FA5}">
                      <a16:colId xmlns:a16="http://schemas.microsoft.com/office/drawing/2014/main" val="20000"/>
                    </a:ext>
                  </a:extLst>
                </a:gridCol>
                <a:gridCol w="1148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tblGrid>
              <a:tr h="531670">
                <a:tc rowSpan="2">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Position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2007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gridSpan="4">
                  <a:txBody>
                    <a:bodyPr/>
                    <a:lstStyle/>
                    <a:p>
                      <a:pPr algn="ctr"/>
                      <a:r>
                        <a:rPr lang="en-US" sz="1500" b="1" baseline="0" dirty="0">
                          <a:solidFill>
                            <a:schemeClr val="tx1"/>
                          </a:solidFill>
                          <a:latin typeface="Calibri"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en-US" sz="1400" b="1" baseline="0" dirty="0">
                        <a:solidFill>
                          <a:schemeClr val="bg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614235">
                <a:tc vMerge="1">
                  <a:txBody>
                    <a:bodyPr/>
                    <a:lstStyle/>
                    <a:p>
                      <a:pPr marL="0" marR="0" algn="ctr">
                        <a:lnSpc>
                          <a:spcPct val="100000"/>
                        </a:lnSpc>
                        <a:spcBef>
                          <a:spcPts val="0"/>
                        </a:spcBef>
                        <a:spcAft>
                          <a:spcPts val="0"/>
                        </a:spcAft>
                      </a:pPr>
                      <a:endParaRPr lang="en-US" sz="1500" b="1" baseline="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200" b="1" baseline="0" dirty="0">
                          <a:solidFill>
                            <a:schemeClr val="tx1"/>
                          </a:solidFill>
                          <a:latin typeface="Calibri" pitchFamily="34" charset="0"/>
                          <a:ea typeface="Calibri"/>
                          <a:cs typeface="Times New Roman"/>
                        </a:rPr>
                        <a:t>Total Now</a:t>
                      </a:r>
                      <a:endParaRPr lang="en-US" sz="1200" b="1" baseline="3000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Retirements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27050">
                <a:tc>
                  <a:txBody>
                    <a:bodyPr/>
                    <a:lstStyle/>
                    <a:p>
                      <a:pPr marL="0" marR="0" algn="l">
                        <a:lnSpc>
                          <a:spcPct val="100000"/>
                        </a:lnSpc>
                        <a:spcBef>
                          <a:spcPts val="0"/>
                        </a:spcBef>
                        <a:spcAft>
                          <a:spcPts val="0"/>
                        </a:spcAft>
                      </a:pPr>
                      <a:r>
                        <a:rPr lang="en-US" sz="1400" b="1" baseline="0" dirty="0">
                          <a:solidFill>
                            <a:schemeClr val="tx1"/>
                          </a:solidFill>
                          <a:latin typeface="+mn-lt"/>
                          <a:ea typeface="Calibri"/>
                          <a:cs typeface="Times New Roman"/>
                        </a:rPr>
                        <a:t>Division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3</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5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District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Area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Sponsors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104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188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Engineers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Rectangle 3"/>
          <p:cNvSpPr txBox="1">
            <a:spLocks noChangeArrowheads="1"/>
          </p:cNvSpPr>
          <p:nvPr/>
        </p:nvSpPr>
        <p:spPr>
          <a:xfrm>
            <a:off x="457200" y="14478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Leadership Needs Forecast- 2007</a:t>
            </a:r>
          </a:p>
        </p:txBody>
      </p:sp>
    </p:spTree>
    <p:extLst>
      <p:ext uri="{BB962C8B-B14F-4D97-AF65-F5344CB8AC3E}">
        <p14:creationId xmlns:p14="http://schemas.microsoft.com/office/powerpoint/2010/main" val="377057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409168660"/>
              </p:ext>
            </p:extLst>
          </p:nvPr>
        </p:nvGraphicFramePr>
        <p:xfrm>
          <a:off x="533400" y="2252624"/>
          <a:ext cx="8000999" cy="3919576"/>
        </p:xfrm>
        <a:graphic>
          <a:graphicData uri="http://schemas.openxmlformats.org/drawingml/2006/table">
            <a:tbl>
              <a:tblPr/>
              <a:tblGrid>
                <a:gridCol w="2128563">
                  <a:extLst>
                    <a:ext uri="{9D8B030D-6E8A-4147-A177-3AD203B41FA5}">
                      <a16:colId xmlns:a16="http://schemas.microsoft.com/office/drawing/2014/main" val="20000"/>
                    </a:ext>
                  </a:extLst>
                </a:gridCol>
                <a:gridCol w="1148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tblGrid>
              <a:tr h="531670">
                <a:tc rowSpan="2">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Position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2007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gridSpan="4">
                  <a:txBody>
                    <a:bodyPr/>
                    <a:lstStyle/>
                    <a:p>
                      <a:pPr algn="ctr"/>
                      <a:r>
                        <a:rPr lang="en-US" sz="1500" b="1" baseline="0" dirty="0">
                          <a:solidFill>
                            <a:schemeClr val="tx1"/>
                          </a:solidFill>
                          <a:latin typeface="Calibri"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en-US" sz="1400" b="1" baseline="0" dirty="0">
                        <a:solidFill>
                          <a:schemeClr val="bg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614235">
                <a:tc vMerge="1">
                  <a:txBody>
                    <a:bodyPr/>
                    <a:lstStyle/>
                    <a:p>
                      <a:pPr marL="0" marR="0" algn="ctr">
                        <a:lnSpc>
                          <a:spcPct val="100000"/>
                        </a:lnSpc>
                        <a:spcBef>
                          <a:spcPts val="0"/>
                        </a:spcBef>
                        <a:spcAft>
                          <a:spcPts val="0"/>
                        </a:spcAft>
                      </a:pPr>
                      <a:endParaRPr lang="en-US" sz="1500" b="1" baseline="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200" b="1" baseline="0" dirty="0">
                          <a:solidFill>
                            <a:schemeClr val="tx1"/>
                          </a:solidFill>
                          <a:latin typeface="Calibri" pitchFamily="34" charset="0"/>
                          <a:ea typeface="Calibri"/>
                          <a:cs typeface="Times New Roman"/>
                        </a:rPr>
                        <a:t>Total Now</a:t>
                      </a:r>
                      <a:endParaRPr lang="en-US" sz="1200" b="1" baseline="3000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Retirements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Added for Growth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27050">
                <a:tc>
                  <a:txBody>
                    <a:bodyPr/>
                    <a:lstStyle/>
                    <a:p>
                      <a:pPr marL="0" marR="0" algn="l">
                        <a:lnSpc>
                          <a:spcPct val="100000"/>
                        </a:lnSpc>
                        <a:spcBef>
                          <a:spcPts val="0"/>
                        </a:spcBef>
                        <a:spcAft>
                          <a:spcPts val="0"/>
                        </a:spcAft>
                      </a:pPr>
                      <a:r>
                        <a:rPr lang="en-US" sz="1400" b="1" baseline="0" dirty="0">
                          <a:solidFill>
                            <a:schemeClr val="tx1"/>
                          </a:solidFill>
                          <a:latin typeface="+mn-lt"/>
                          <a:ea typeface="Calibri"/>
                          <a:cs typeface="Times New Roman"/>
                        </a:rPr>
                        <a:t>Division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3</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5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District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Area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Sponsors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104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188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Engineers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Rectangle 3"/>
          <p:cNvSpPr txBox="1">
            <a:spLocks noChangeArrowheads="1"/>
          </p:cNvSpPr>
          <p:nvPr/>
        </p:nvSpPr>
        <p:spPr>
          <a:xfrm>
            <a:off x="457200" y="14478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Leadership Needs Forecast- 2007</a:t>
            </a:r>
          </a:p>
        </p:txBody>
      </p:sp>
    </p:spTree>
    <p:extLst>
      <p:ext uri="{BB962C8B-B14F-4D97-AF65-F5344CB8AC3E}">
        <p14:creationId xmlns:p14="http://schemas.microsoft.com/office/powerpoint/2010/main" val="377057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456250502"/>
              </p:ext>
            </p:extLst>
          </p:nvPr>
        </p:nvGraphicFramePr>
        <p:xfrm>
          <a:off x="533400" y="2252624"/>
          <a:ext cx="8000999" cy="3919576"/>
        </p:xfrm>
        <a:graphic>
          <a:graphicData uri="http://schemas.openxmlformats.org/drawingml/2006/table">
            <a:tbl>
              <a:tblPr/>
              <a:tblGrid>
                <a:gridCol w="2128563">
                  <a:extLst>
                    <a:ext uri="{9D8B030D-6E8A-4147-A177-3AD203B41FA5}">
                      <a16:colId xmlns:a16="http://schemas.microsoft.com/office/drawing/2014/main" val="20000"/>
                    </a:ext>
                  </a:extLst>
                </a:gridCol>
                <a:gridCol w="1148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tblGrid>
              <a:tr h="531670">
                <a:tc rowSpan="2">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Position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2007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gridSpan="4">
                  <a:txBody>
                    <a:bodyPr/>
                    <a:lstStyle/>
                    <a:p>
                      <a:pPr algn="ctr"/>
                      <a:r>
                        <a:rPr lang="en-US" sz="1500" b="1" baseline="0" dirty="0">
                          <a:solidFill>
                            <a:schemeClr val="tx1"/>
                          </a:solidFill>
                          <a:latin typeface="Calibri"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en-US" sz="1400" b="1" baseline="0" dirty="0">
                        <a:solidFill>
                          <a:schemeClr val="bg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614235">
                <a:tc vMerge="1">
                  <a:txBody>
                    <a:bodyPr/>
                    <a:lstStyle/>
                    <a:p>
                      <a:pPr marL="0" marR="0" algn="ctr">
                        <a:lnSpc>
                          <a:spcPct val="100000"/>
                        </a:lnSpc>
                        <a:spcBef>
                          <a:spcPts val="0"/>
                        </a:spcBef>
                        <a:spcAft>
                          <a:spcPts val="0"/>
                        </a:spcAft>
                      </a:pPr>
                      <a:endParaRPr lang="en-US" sz="1500" b="1" baseline="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200" b="1" baseline="0" dirty="0">
                          <a:solidFill>
                            <a:schemeClr val="tx1"/>
                          </a:solidFill>
                          <a:latin typeface="Calibri" pitchFamily="34" charset="0"/>
                          <a:ea typeface="Calibri"/>
                          <a:cs typeface="Times New Roman"/>
                        </a:rPr>
                        <a:t>Total Now</a:t>
                      </a:r>
                      <a:endParaRPr lang="en-US" sz="1200" b="1" baseline="3000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Retirements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Added for Growth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Advanced to fill vacancies above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2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27050">
                <a:tc>
                  <a:txBody>
                    <a:bodyPr/>
                    <a:lstStyle/>
                    <a:p>
                      <a:pPr marL="0" marR="0" algn="l">
                        <a:lnSpc>
                          <a:spcPct val="100000"/>
                        </a:lnSpc>
                        <a:spcBef>
                          <a:spcPts val="0"/>
                        </a:spcBef>
                        <a:spcAft>
                          <a:spcPts val="0"/>
                        </a:spcAft>
                      </a:pPr>
                      <a:r>
                        <a:rPr lang="en-US" sz="1400" b="1" baseline="0" dirty="0">
                          <a:solidFill>
                            <a:schemeClr val="tx1"/>
                          </a:solidFill>
                          <a:latin typeface="+mn-lt"/>
                          <a:ea typeface="Calibri"/>
                          <a:cs typeface="Times New Roman"/>
                        </a:rPr>
                        <a:t>Division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3</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5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District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9</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Area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21</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Sponsors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104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188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Engineers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Rectangle 3"/>
          <p:cNvSpPr txBox="1">
            <a:spLocks noChangeArrowheads="1"/>
          </p:cNvSpPr>
          <p:nvPr/>
        </p:nvSpPr>
        <p:spPr>
          <a:xfrm>
            <a:off x="457200" y="14478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Leadership Needs Forecast- 2007</a:t>
            </a:r>
          </a:p>
        </p:txBody>
      </p:sp>
    </p:spTree>
    <p:extLst>
      <p:ext uri="{BB962C8B-B14F-4D97-AF65-F5344CB8AC3E}">
        <p14:creationId xmlns:p14="http://schemas.microsoft.com/office/powerpoint/2010/main" val="377057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2010601636"/>
              </p:ext>
            </p:extLst>
          </p:nvPr>
        </p:nvGraphicFramePr>
        <p:xfrm>
          <a:off x="533400" y="2252624"/>
          <a:ext cx="8000999" cy="3919576"/>
        </p:xfrm>
        <a:graphic>
          <a:graphicData uri="http://schemas.openxmlformats.org/drawingml/2006/table">
            <a:tbl>
              <a:tblPr/>
              <a:tblGrid>
                <a:gridCol w="2128563">
                  <a:extLst>
                    <a:ext uri="{9D8B030D-6E8A-4147-A177-3AD203B41FA5}">
                      <a16:colId xmlns:a16="http://schemas.microsoft.com/office/drawing/2014/main" val="20000"/>
                    </a:ext>
                  </a:extLst>
                </a:gridCol>
                <a:gridCol w="1148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tblGrid>
              <a:tr h="531670">
                <a:tc rowSpan="2">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Position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2007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gridSpan="4">
                  <a:txBody>
                    <a:bodyPr/>
                    <a:lstStyle/>
                    <a:p>
                      <a:pPr algn="ctr"/>
                      <a:r>
                        <a:rPr lang="en-US" sz="1500" b="1" baseline="0" dirty="0">
                          <a:solidFill>
                            <a:schemeClr val="tx1"/>
                          </a:solidFill>
                          <a:latin typeface="Calibri"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en-US" sz="1400" b="1" baseline="0" dirty="0">
                        <a:solidFill>
                          <a:schemeClr val="bg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614235">
                <a:tc vMerge="1">
                  <a:txBody>
                    <a:bodyPr/>
                    <a:lstStyle/>
                    <a:p>
                      <a:pPr marL="0" marR="0" algn="ctr">
                        <a:lnSpc>
                          <a:spcPct val="100000"/>
                        </a:lnSpc>
                        <a:spcBef>
                          <a:spcPts val="0"/>
                        </a:spcBef>
                        <a:spcAft>
                          <a:spcPts val="0"/>
                        </a:spcAft>
                      </a:pPr>
                      <a:endParaRPr lang="en-US" sz="1500" b="1" baseline="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200" b="1" baseline="0" dirty="0">
                          <a:solidFill>
                            <a:schemeClr val="tx1"/>
                          </a:solidFill>
                          <a:latin typeface="Calibri" pitchFamily="34" charset="0"/>
                          <a:ea typeface="Calibri"/>
                          <a:cs typeface="Times New Roman"/>
                        </a:rPr>
                        <a:t>Total Now</a:t>
                      </a:r>
                      <a:endParaRPr lang="en-US" sz="1200" b="1" baseline="3000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Retirements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Added for Growth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Advanced to fill vacancies above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Total New Needed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427050">
                <a:tc>
                  <a:txBody>
                    <a:bodyPr/>
                    <a:lstStyle/>
                    <a:p>
                      <a:pPr marL="0" marR="0" algn="l">
                        <a:lnSpc>
                          <a:spcPct val="100000"/>
                        </a:lnSpc>
                        <a:spcBef>
                          <a:spcPts val="0"/>
                        </a:spcBef>
                        <a:spcAft>
                          <a:spcPts val="0"/>
                        </a:spcAft>
                      </a:pPr>
                      <a:r>
                        <a:rPr lang="en-US" sz="1400" b="1" baseline="0" dirty="0">
                          <a:solidFill>
                            <a:schemeClr val="tx1"/>
                          </a:solidFill>
                          <a:latin typeface="+mn-lt"/>
                          <a:ea typeface="Calibri"/>
                          <a:cs typeface="Times New Roman"/>
                        </a:rPr>
                        <a:t>Division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3</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9</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5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District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9</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Area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40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21</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Sponsors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104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124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188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230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Engineers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200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Rectangle 3"/>
          <p:cNvSpPr txBox="1">
            <a:spLocks noChangeArrowheads="1"/>
          </p:cNvSpPr>
          <p:nvPr/>
        </p:nvSpPr>
        <p:spPr>
          <a:xfrm>
            <a:off x="457200" y="14478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Leadership Needs Forecast- 2007</a:t>
            </a:r>
          </a:p>
        </p:txBody>
      </p:sp>
    </p:spTree>
    <p:extLst>
      <p:ext uri="{BB962C8B-B14F-4D97-AF65-F5344CB8AC3E}">
        <p14:creationId xmlns:p14="http://schemas.microsoft.com/office/powerpoint/2010/main" val="123630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3"/>
          <p:cNvGraphicFramePr>
            <a:graphicFrameLocks noChangeAspect="1"/>
          </p:cNvGraphicFramePr>
          <p:nvPr>
            <p:extLst>
              <p:ext uri="{D42A27DB-BD31-4B8C-83A1-F6EECF244321}">
                <p14:modId xmlns:p14="http://schemas.microsoft.com/office/powerpoint/2010/main" val="2747860609"/>
              </p:ext>
            </p:extLst>
          </p:nvPr>
        </p:nvGraphicFramePr>
        <p:xfrm>
          <a:off x="608499" y="1533525"/>
          <a:ext cx="7720012" cy="4822054"/>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4"/>
          <p:cNvSpPr>
            <a:spLocks noChangeArrowheads="1"/>
          </p:cNvSpPr>
          <p:nvPr/>
        </p:nvSpPr>
        <p:spPr bwMode="auto">
          <a:xfrm>
            <a:off x="2181630" y="1434966"/>
            <a:ext cx="713970" cy="317634"/>
          </a:xfrm>
          <a:prstGeom prst="rect">
            <a:avLst/>
          </a:prstGeom>
          <a:noFill/>
          <a:ln w="9525">
            <a:noFill/>
            <a:miter lim="800000"/>
            <a:headEnd/>
            <a:tailEnd/>
          </a:ln>
        </p:spPr>
        <p:txBody>
          <a:bodyPr anchor="ctr"/>
          <a:lstStyle/>
          <a:p>
            <a:pPr eaLnBrk="0" hangingPunct="0">
              <a:lnSpc>
                <a:spcPct val="95000"/>
              </a:lnSpc>
            </a:pPr>
            <a:r>
              <a:rPr lang="en-US" altLang="en-US" sz="1600" dirty="0"/>
              <a:t>2006</a:t>
            </a:r>
          </a:p>
        </p:txBody>
      </p:sp>
      <p:sp>
        <p:nvSpPr>
          <p:cNvPr id="20" name="Rectangle 5"/>
          <p:cNvSpPr>
            <a:spLocks noChangeArrowheads="1"/>
          </p:cNvSpPr>
          <p:nvPr/>
        </p:nvSpPr>
        <p:spPr bwMode="auto">
          <a:xfrm>
            <a:off x="1990725" y="1477828"/>
            <a:ext cx="219075" cy="217488"/>
          </a:xfrm>
          <a:prstGeom prst="rect">
            <a:avLst/>
          </a:prstGeom>
          <a:solidFill>
            <a:srgbClr val="002060"/>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1" name="Rectangle 6"/>
          <p:cNvSpPr>
            <a:spLocks noChangeArrowheads="1"/>
          </p:cNvSpPr>
          <p:nvPr/>
        </p:nvSpPr>
        <p:spPr bwMode="auto">
          <a:xfrm>
            <a:off x="1261960" y="1447800"/>
            <a:ext cx="643040" cy="311150"/>
          </a:xfrm>
          <a:prstGeom prst="rect">
            <a:avLst/>
          </a:prstGeom>
          <a:noFill/>
          <a:ln w="9525">
            <a:noFill/>
            <a:miter lim="800000"/>
            <a:headEnd/>
            <a:tailEnd/>
          </a:ln>
        </p:spPr>
        <p:txBody>
          <a:bodyPr anchor="ctr"/>
          <a:lstStyle/>
          <a:p>
            <a:pPr eaLnBrk="0" hangingPunct="0">
              <a:lnSpc>
                <a:spcPct val="95000"/>
              </a:lnSpc>
            </a:pPr>
            <a:r>
              <a:rPr lang="en-US" altLang="en-US" sz="1600" dirty="0"/>
              <a:t>2002</a:t>
            </a:r>
          </a:p>
        </p:txBody>
      </p:sp>
      <p:sp>
        <p:nvSpPr>
          <p:cNvPr id="22" name="Rectangle 7"/>
          <p:cNvSpPr>
            <a:spLocks noChangeArrowheads="1"/>
          </p:cNvSpPr>
          <p:nvPr/>
        </p:nvSpPr>
        <p:spPr bwMode="auto">
          <a:xfrm>
            <a:off x="1039912" y="1500390"/>
            <a:ext cx="219075" cy="217488"/>
          </a:xfrm>
          <a:prstGeom prst="rect">
            <a:avLst/>
          </a:prstGeom>
          <a:solidFill>
            <a:srgbClr val="669555"/>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3" name="Rectangle 8"/>
          <p:cNvSpPr>
            <a:spLocks noChangeArrowheads="1"/>
          </p:cNvSpPr>
          <p:nvPr/>
        </p:nvSpPr>
        <p:spPr bwMode="auto">
          <a:xfrm rot="-5400000">
            <a:off x="-325437" y="3679689"/>
            <a:ext cx="1459149" cy="247650"/>
          </a:xfrm>
          <a:prstGeom prst="rect">
            <a:avLst/>
          </a:prstGeom>
          <a:noFill/>
          <a:ln w="9525">
            <a:noFill/>
            <a:miter lim="800000"/>
            <a:headEnd/>
            <a:tailEnd/>
          </a:ln>
        </p:spPr>
        <p:txBody>
          <a:bodyPr/>
          <a:lstStyle/>
          <a:p>
            <a:pPr indent="285750" algn="ctr">
              <a:spcBef>
                <a:spcPct val="50000"/>
              </a:spcBef>
              <a:buClr>
                <a:schemeClr val="tx1"/>
              </a:buClr>
              <a:buSzPct val="140000"/>
              <a:buFont typeface="Wingdings" pitchFamily="2" charset="2"/>
              <a:buNone/>
              <a:tabLst>
                <a:tab pos="3429000" algn="r"/>
                <a:tab pos="5207000" algn="r"/>
                <a:tab pos="6567488" algn="ctr"/>
              </a:tabLst>
            </a:pPr>
            <a:r>
              <a:rPr lang="en-US" altLang="en-US" sz="1000" dirty="0"/>
              <a:t>Headcount</a:t>
            </a:r>
          </a:p>
        </p:txBody>
      </p:sp>
      <p:sp>
        <p:nvSpPr>
          <p:cNvPr id="24" name="Rectangle 4"/>
          <p:cNvSpPr>
            <a:spLocks noChangeArrowheads="1"/>
          </p:cNvSpPr>
          <p:nvPr/>
        </p:nvSpPr>
        <p:spPr bwMode="auto">
          <a:xfrm>
            <a:off x="3186788" y="1441450"/>
            <a:ext cx="699412" cy="311150"/>
          </a:xfrm>
          <a:prstGeom prst="rect">
            <a:avLst/>
          </a:prstGeom>
          <a:noFill/>
          <a:ln w="9525">
            <a:noFill/>
            <a:miter lim="800000"/>
            <a:headEnd/>
            <a:tailEnd/>
          </a:ln>
        </p:spPr>
        <p:txBody>
          <a:bodyPr anchor="ctr"/>
          <a:lstStyle/>
          <a:p>
            <a:pPr eaLnBrk="0" hangingPunct="0">
              <a:lnSpc>
                <a:spcPct val="95000"/>
              </a:lnSpc>
            </a:pPr>
            <a:r>
              <a:rPr lang="en-US" altLang="en-US" sz="1600" dirty="0"/>
              <a:t>2007</a:t>
            </a:r>
          </a:p>
        </p:txBody>
      </p:sp>
      <p:sp>
        <p:nvSpPr>
          <p:cNvPr id="25" name="Rectangle 5"/>
          <p:cNvSpPr>
            <a:spLocks noChangeArrowheads="1"/>
          </p:cNvSpPr>
          <p:nvPr/>
        </p:nvSpPr>
        <p:spPr bwMode="auto">
          <a:xfrm>
            <a:off x="2955012" y="1484312"/>
            <a:ext cx="219075" cy="217488"/>
          </a:xfrm>
          <a:prstGeom prst="rect">
            <a:avLst/>
          </a:prstGeom>
          <a:solidFill>
            <a:srgbClr val="FFCC00"/>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6" name="TextBox 25"/>
          <p:cNvSpPr txBox="1"/>
          <p:nvPr/>
        </p:nvSpPr>
        <p:spPr>
          <a:xfrm>
            <a:off x="3764604" y="6284068"/>
            <a:ext cx="2101176" cy="246221"/>
          </a:xfrm>
          <a:prstGeom prst="rect">
            <a:avLst/>
          </a:prstGeom>
          <a:noFill/>
        </p:spPr>
        <p:txBody>
          <a:bodyPr wrap="square" rtlCol="0">
            <a:spAutoFit/>
          </a:bodyPr>
          <a:lstStyle/>
          <a:p>
            <a:r>
              <a:rPr lang="en-US" sz="1000" dirty="0"/>
              <a:t># Years with Company</a:t>
            </a:r>
          </a:p>
        </p:txBody>
      </p:sp>
      <p:sp>
        <p:nvSpPr>
          <p:cNvPr id="28" name="Rectangle 3"/>
          <p:cNvSpPr txBox="1">
            <a:spLocks noChangeArrowheads="1"/>
          </p:cNvSpPr>
          <p:nvPr/>
        </p:nvSpPr>
        <p:spPr>
          <a:xfrm>
            <a:off x="2133600" y="2743200"/>
            <a:ext cx="61722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Where will they come from?</a:t>
            </a:r>
          </a:p>
        </p:txBody>
      </p:sp>
      <p:graphicFrame>
        <p:nvGraphicFramePr>
          <p:cNvPr id="2" name="Table 1"/>
          <p:cNvGraphicFramePr>
            <a:graphicFrameLocks noGrp="1"/>
          </p:cNvGraphicFramePr>
          <p:nvPr>
            <p:extLst>
              <p:ext uri="{D42A27DB-BD31-4B8C-83A1-F6EECF244321}">
                <p14:modId xmlns:p14="http://schemas.microsoft.com/office/powerpoint/2010/main" val="3219167713"/>
              </p:ext>
            </p:extLst>
          </p:nvPr>
        </p:nvGraphicFramePr>
        <p:xfrm>
          <a:off x="5161427" y="4029926"/>
          <a:ext cx="3347762" cy="465874"/>
        </p:xfrm>
        <a:graphic>
          <a:graphicData uri="http://schemas.openxmlformats.org/drawingml/2006/table">
            <a:tbl>
              <a:tblPr/>
              <a:tblGrid>
                <a:gridCol w="2128563">
                  <a:extLst>
                    <a:ext uri="{9D8B030D-6E8A-4147-A177-3AD203B41FA5}">
                      <a16:colId xmlns:a16="http://schemas.microsoft.com/office/drawing/2014/main" val="20000"/>
                    </a:ext>
                  </a:extLst>
                </a:gridCol>
                <a:gridCol w="1219199">
                  <a:extLst>
                    <a:ext uri="{9D8B030D-6E8A-4147-A177-3AD203B41FA5}">
                      <a16:colId xmlns:a16="http://schemas.microsoft.com/office/drawing/2014/main" val="20001"/>
                    </a:ext>
                  </a:extLst>
                </a:gridCol>
              </a:tblGrid>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230</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7102900" y="3453825"/>
            <a:ext cx="1525482" cy="584775"/>
          </a:xfrm>
          <a:prstGeom prst="rect">
            <a:avLst/>
          </a:prstGeom>
        </p:spPr>
        <p:txBody>
          <a:bodyPr wrap="none">
            <a:spAutoFit/>
          </a:bodyPr>
          <a:lstStyle/>
          <a:p>
            <a:pPr algn="ctr"/>
            <a:r>
              <a:rPr lang="en-US" sz="1600" b="1" dirty="0">
                <a:latin typeface="Calibri" pitchFamily="34" charset="0"/>
              </a:rPr>
              <a:t>Total new</a:t>
            </a:r>
          </a:p>
          <a:p>
            <a:pPr algn="ctr"/>
            <a:r>
              <a:rPr lang="en-US" sz="1600" b="1" dirty="0">
                <a:latin typeface="Calibri" pitchFamily="34" charset="0"/>
              </a:rPr>
              <a:t> needed in 5 </a:t>
            </a:r>
            <a:r>
              <a:rPr lang="en-US" sz="1600" b="1" dirty="0" err="1">
                <a:latin typeface="Calibri" pitchFamily="34" charset="0"/>
              </a:rPr>
              <a:t>yrs</a:t>
            </a:r>
            <a:endParaRPr lang="en-US" sz="1600" b="1" dirty="0">
              <a:latin typeface="Calibri" pitchFamily="34" charset="0"/>
            </a:endParaRPr>
          </a:p>
        </p:txBody>
      </p:sp>
      <p:sp>
        <p:nvSpPr>
          <p:cNvPr id="16" name="Rectangle 15"/>
          <p:cNvSpPr/>
          <p:nvPr/>
        </p:nvSpPr>
        <p:spPr>
          <a:xfrm>
            <a:off x="5029200" y="4596825"/>
            <a:ext cx="3659082" cy="338554"/>
          </a:xfrm>
          <a:prstGeom prst="rect">
            <a:avLst/>
          </a:prstGeom>
        </p:spPr>
        <p:txBody>
          <a:bodyPr wrap="square">
            <a:spAutoFit/>
          </a:bodyPr>
          <a:lstStyle/>
          <a:p>
            <a:pPr algn="ctr"/>
            <a:r>
              <a:rPr lang="en-US" sz="1600" b="1" dirty="0">
                <a:latin typeface="Calibri" pitchFamily="34" charset="0"/>
              </a:rPr>
              <a:t>Average time to advance = 14 yrs.</a:t>
            </a:r>
          </a:p>
        </p:txBody>
      </p:sp>
      <p:cxnSp>
        <p:nvCxnSpPr>
          <p:cNvPr id="5" name="Straight Arrow Connector 4"/>
          <p:cNvCxnSpPr/>
          <p:nvPr/>
        </p:nvCxnSpPr>
        <p:spPr>
          <a:xfrm flipH="1">
            <a:off x="3657600" y="4687110"/>
            <a:ext cx="304800" cy="5706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114800" y="4687110"/>
            <a:ext cx="304800" cy="5706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84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978610995"/>
              </p:ext>
            </p:extLst>
          </p:nvPr>
        </p:nvGraphicFramePr>
        <p:xfrm>
          <a:off x="609600" y="2667000"/>
          <a:ext cx="3048000" cy="350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738396201"/>
              </p:ext>
            </p:extLst>
          </p:nvPr>
        </p:nvGraphicFramePr>
        <p:xfrm>
          <a:off x="4191000" y="1981200"/>
          <a:ext cx="3048000" cy="464820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685800" y="1611868"/>
            <a:ext cx="2901756" cy="523220"/>
          </a:xfrm>
          <a:prstGeom prst="rect">
            <a:avLst/>
          </a:prstGeom>
        </p:spPr>
        <p:txBody>
          <a:bodyPr wrap="none">
            <a:spAutoFit/>
          </a:bodyPr>
          <a:lstStyle/>
          <a:p>
            <a:r>
              <a:rPr lang="en-US" sz="2800" b="1" dirty="0"/>
              <a:t>Attrition in 2007</a:t>
            </a:r>
          </a:p>
        </p:txBody>
      </p:sp>
    </p:spTree>
    <p:extLst>
      <p:ext uri="{BB962C8B-B14F-4D97-AF65-F5344CB8AC3E}">
        <p14:creationId xmlns:p14="http://schemas.microsoft.com/office/powerpoint/2010/main" val="13379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p:cNvSpPr txBox="1">
            <a:spLocks noChangeArrowheads="1"/>
          </p:cNvSpPr>
          <p:nvPr/>
        </p:nvSpPr>
        <p:spPr>
          <a:xfrm>
            <a:off x="533400" y="1371600"/>
            <a:ext cx="6172200" cy="3352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Challenge #2 </a:t>
            </a:r>
          </a:p>
          <a:p>
            <a:endParaRPr lang="en-US" sz="2800" dirty="0"/>
          </a:p>
          <a:p>
            <a:r>
              <a:rPr lang="en-US" sz="2800" b="1" i="1" dirty="0">
                <a:latin typeface="+mn-lt"/>
              </a:rPr>
              <a:t>Leadership - verb (v)</a:t>
            </a:r>
            <a:r>
              <a:rPr lang="en-US" sz="2800" dirty="0">
                <a:latin typeface="+mn-lt"/>
              </a:rPr>
              <a:t>: How leaders act. Do they exhibit the skills to:</a:t>
            </a:r>
          </a:p>
          <a:p>
            <a:pPr marL="457200" indent="-457200">
              <a:buFont typeface="Arial" panose="020B0604020202020204" pitchFamily="34" charset="0"/>
              <a:buChar char="•"/>
            </a:pPr>
            <a:r>
              <a:rPr lang="en-US" sz="2800" dirty="0">
                <a:latin typeface="+mn-lt"/>
              </a:rPr>
              <a:t>Create engagement</a:t>
            </a:r>
          </a:p>
          <a:p>
            <a:pPr marL="457200" indent="-457200">
              <a:buFont typeface="Arial" panose="020B0604020202020204" pitchFamily="34" charset="0"/>
              <a:buChar char="•"/>
            </a:pPr>
            <a:r>
              <a:rPr lang="en-US" sz="2800" dirty="0">
                <a:latin typeface="+mn-lt"/>
              </a:rPr>
              <a:t>Retain employees </a:t>
            </a:r>
          </a:p>
          <a:p>
            <a:pPr marL="457200" indent="-457200">
              <a:buFont typeface="Arial" panose="020B0604020202020204" pitchFamily="34" charset="0"/>
              <a:buChar char="•"/>
            </a:pPr>
            <a:r>
              <a:rPr lang="en-US" sz="2800" dirty="0">
                <a:latin typeface="+mn-lt"/>
              </a:rPr>
              <a:t>Get things done</a:t>
            </a:r>
            <a:endParaRPr lang="en-US" sz="2800" dirty="0"/>
          </a:p>
        </p:txBody>
      </p:sp>
      <p:pic>
        <p:nvPicPr>
          <p:cNvPr id="2050" name="Picture 2" descr="C:\Users\jon.swartzentruber\Desktop\Kiewit Folders\Speeches\TMA 2014\Pictures to use\08 Bruces LSP video pics\LSP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57625"/>
            <a:ext cx="41148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05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swartzentruber\Pictures\08 Pictures from Bruce's video\Haynes Group 4-2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2003" y="3962400"/>
            <a:ext cx="3276600" cy="2457438"/>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C043D935-EE2F-4AEB-ADE1-613B86A40D99}"/>
              </a:ext>
            </a:extLst>
          </p:cNvPr>
          <p:cNvSpPr txBox="1">
            <a:spLocks/>
          </p:cNvSpPr>
          <p:nvPr/>
        </p:nvSpPr>
        <p:spPr>
          <a:xfrm>
            <a:off x="940168" y="1028700"/>
            <a:ext cx="7040271" cy="685800"/>
          </a:xfrm>
          <a:prstGeom prst="rect">
            <a:avLst/>
          </a:prstGeom>
        </p:spPr>
        <p:txBody>
          <a:bodyPr anchor="ctr"/>
          <a:lstStyle>
            <a:lvl1pPr marL="0" indent="0" algn="ctr" defTabSz="1006475" rtl="0" eaLnBrk="0" fontAlgn="base" hangingPunct="0">
              <a:spcBef>
                <a:spcPct val="20000"/>
              </a:spcBef>
              <a:spcAft>
                <a:spcPct val="0"/>
              </a:spcAft>
              <a:buClr>
                <a:schemeClr val="tx1"/>
              </a:buClr>
              <a:buFont typeface="Wingdings" pitchFamily="2" charset="2"/>
              <a:buNone/>
              <a:defRPr sz="2800" b="0" u="none">
                <a:solidFill>
                  <a:schemeClr val="tx1"/>
                </a:solidFill>
                <a:effectLst>
                  <a:outerShdw blurRad="38100" dist="38100" dir="2700000" algn="tl">
                    <a:srgbClr val="C0C0C0"/>
                  </a:outerShdw>
                </a:effectLst>
                <a:latin typeface="Arial" pitchFamily="34" charset="0"/>
                <a:ea typeface="+mn-ea"/>
                <a:cs typeface="Arial" pitchFamily="34" charset="0"/>
              </a:defRPr>
            </a:lvl1pPr>
            <a:lvl2pPr marL="819150" indent="-315913" algn="l" defTabSz="1006475" rtl="0" eaLnBrk="0" fontAlgn="base" hangingPunct="0">
              <a:spcBef>
                <a:spcPct val="20000"/>
              </a:spcBef>
              <a:spcAft>
                <a:spcPct val="0"/>
              </a:spcAft>
              <a:buClr>
                <a:schemeClr val="tx1"/>
              </a:buClr>
              <a:buChar char="–"/>
              <a:defRPr sz="2400">
                <a:solidFill>
                  <a:schemeClr val="tx1"/>
                </a:solidFill>
                <a:effectLst>
                  <a:outerShdw blurRad="38100" dist="38100" dir="2700000" algn="tl">
                    <a:srgbClr val="C0C0C0"/>
                  </a:outerShdw>
                </a:effectLst>
                <a:latin typeface="+mn-lt"/>
              </a:defRPr>
            </a:lvl2pPr>
            <a:lvl3pPr marL="1258888" indent="-252413" algn="l" defTabSz="1006475" rtl="0" eaLnBrk="0" fontAlgn="base" hangingPunct="0">
              <a:spcBef>
                <a:spcPct val="20000"/>
              </a:spcBef>
              <a:spcAft>
                <a:spcPct val="0"/>
              </a:spcAft>
              <a:buClr>
                <a:schemeClr val="tx1"/>
              </a:buClr>
              <a:buFont typeface="Symbol" pitchFamily="18" charset="2"/>
              <a:buChar char="·"/>
              <a:defRPr sz="2300">
                <a:solidFill>
                  <a:schemeClr val="tx1"/>
                </a:solidFill>
                <a:effectLst>
                  <a:outerShdw blurRad="38100" dist="38100" dir="2700000" algn="tl">
                    <a:srgbClr val="C0C0C0"/>
                  </a:outerShdw>
                </a:effectLst>
                <a:latin typeface="+mn-lt"/>
              </a:defRPr>
            </a:lvl3pPr>
            <a:lvl4pPr marL="1763713" indent="-252413" algn="l" defTabSz="1006475" rtl="0" eaLnBrk="0" fontAlgn="base" hangingPunct="0">
              <a:spcBef>
                <a:spcPct val="20000"/>
              </a:spcBef>
              <a:spcAft>
                <a:spcPct val="0"/>
              </a:spcAft>
              <a:buClr>
                <a:schemeClr val="tx1"/>
              </a:buClr>
              <a:buChar char="–"/>
              <a:defRPr sz="2100">
                <a:solidFill>
                  <a:schemeClr val="tx1"/>
                </a:solidFill>
                <a:effectLst>
                  <a:outerShdw blurRad="38100" dist="38100" dir="2700000" algn="tl">
                    <a:srgbClr val="C0C0C0"/>
                  </a:outerShdw>
                </a:effectLst>
                <a:latin typeface="+mn-lt"/>
              </a:defRPr>
            </a:lvl4pPr>
            <a:lvl5pPr marL="2266950" indent="-250825" algn="l" defTabSz="1006475" rtl="0" eaLnBrk="0" fontAlgn="base" hangingPunct="0">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5pPr>
            <a:lvl6pPr marL="27241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6pPr>
            <a:lvl7pPr marL="31813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7pPr>
            <a:lvl8pPr marL="36385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8pPr>
            <a:lvl9pPr marL="40957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9pPr>
          </a:lstStyle>
          <a:p>
            <a:pPr algn="l">
              <a:lnSpc>
                <a:spcPct val="100000"/>
              </a:lnSpc>
              <a:defRPr/>
            </a:pPr>
            <a:r>
              <a:rPr lang="en-US" sz="1800" b="1" kern="0" dirty="0">
                <a:effectLst/>
              </a:rPr>
              <a:t>2017 – Present     </a:t>
            </a:r>
            <a:r>
              <a:rPr lang="en-US" sz="1800" kern="0" dirty="0">
                <a:effectLst/>
              </a:rPr>
              <a:t>Managing Partner, </a:t>
            </a:r>
            <a:r>
              <a:rPr lang="en-US" sz="1800" kern="0" dirty="0" err="1">
                <a:effectLst/>
              </a:rPr>
              <a:t>Paradyne</a:t>
            </a:r>
            <a:r>
              <a:rPr lang="en-US" sz="1800" kern="0" dirty="0">
                <a:effectLst/>
              </a:rPr>
              <a:t> Consulting Works</a:t>
            </a:r>
          </a:p>
        </p:txBody>
      </p:sp>
      <p:sp>
        <p:nvSpPr>
          <p:cNvPr id="9" name="Content Placeholder 7">
            <a:extLst>
              <a:ext uri="{FF2B5EF4-FFF2-40B4-BE49-F238E27FC236}">
                <a16:creationId xmlns:a16="http://schemas.microsoft.com/office/drawing/2014/main" id="{9C8CDED4-FD24-4C71-B444-C4A4FB252C2D}"/>
              </a:ext>
            </a:extLst>
          </p:cNvPr>
          <p:cNvSpPr txBox="1">
            <a:spLocks/>
          </p:cNvSpPr>
          <p:nvPr/>
        </p:nvSpPr>
        <p:spPr>
          <a:xfrm>
            <a:off x="965206" y="3429000"/>
            <a:ext cx="7848601" cy="415194"/>
          </a:xfrm>
          <a:prstGeom prst="rect">
            <a:avLst/>
          </a:prstGeom>
        </p:spPr>
        <p:txBody>
          <a:bodyPr anchor="ctr"/>
          <a:lstStyle>
            <a:lvl1pPr marL="0" indent="0" algn="ctr" defTabSz="1006475" rtl="0" eaLnBrk="0" fontAlgn="base" hangingPunct="0">
              <a:spcBef>
                <a:spcPct val="20000"/>
              </a:spcBef>
              <a:spcAft>
                <a:spcPct val="0"/>
              </a:spcAft>
              <a:buClr>
                <a:schemeClr val="tx1"/>
              </a:buClr>
              <a:buFont typeface="Wingdings" pitchFamily="2" charset="2"/>
              <a:buNone/>
              <a:defRPr sz="2800" b="0" u="none">
                <a:solidFill>
                  <a:schemeClr val="tx1"/>
                </a:solidFill>
                <a:effectLst>
                  <a:outerShdw blurRad="38100" dist="38100" dir="2700000" algn="tl">
                    <a:srgbClr val="C0C0C0"/>
                  </a:outerShdw>
                </a:effectLst>
                <a:latin typeface="Arial" pitchFamily="34" charset="0"/>
                <a:ea typeface="+mn-ea"/>
                <a:cs typeface="Arial" pitchFamily="34" charset="0"/>
              </a:defRPr>
            </a:lvl1pPr>
            <a:lvl2pPr marL="819150" indent="-315913" algn="l" defTabSz="1006475" rtl="0" eaLnBrk="0" fontAlgn="base" hangingPunct="0">
              <a:spcBef>
                <a:spcPct val="20000"/>
              </a:spcBef>
              <a:spcAft>
                <a:spcPct val="0"/>
              </a:spcAft>
              <a:buClr>
                <a:schemeClr val="tx1"/>
              </a:buClr>
              <a:buChar char="–"/>
              <a:defRPr sz="2400">
                <a:solidFill>
                  <a:schemeClr val="tx1"/>
                </a:solidFill>
                <a:effectLst>
                  <a:outerShdw blurRad="38100" dist="38100" dir="2700000" algn="tl">
                    <a:srgbClr val="C0C0C0"/>
                  </a:outerShdw>
                </a:effectLst>
                <a:latin typeface="+mn-lt"/>
              </a:defRPr>
            </a:lvl2pPr>
            <a:lvl3pPr marL="1258888" indent="-252413" algn="l" defTabSz="1006475" rtl="0" eaLnBrk="0" fontAlgn="base" hangingPunct="0">
              <a:spcBef>
                <a:spcPct val="20000"/>
              </a:spcBef>
              <a:spcAft>
                <a:spcPct val="0"/>
              </a:spcAft>
              <a:buClr>
                <a:schemeClr val="tx1"/>
              </a:buClr>
              <a:buFont typeface="Symbol" pitchFamily="18" charset="2"/>
              <a:buChar char="·"/>
              <a:defRPr sz="2300">
                <a:solidFill>
                  <a:schemeClr val="tx1"/>
                </a:solidFill>
                <a:effectLst>
                  <a:outerShdw blurRad="38100" dist="38100" dir="2700000" algn="tl">
                    <a:srgbClr val="C0C0C0"/>
                  </a:outerShdw>
                </a:effectLst>
                <a:latin typeface="+mn-lt"/>
              </a:defRPr>
            </a:lvl3pPr>
            <a:lvl4pPr marL="1763713" indent="-252413" algn="l" defTabSz="1006475" rtl="0" eaLnBrk="0" fontAlgn="base" hangingPunct="0">
              <a:spcBef>
                <a:spcPct val="20000"/>
              </a:spcBef>
              <a:spcAft>
                <a:spcPct val="0"/>
              </a:spcAft>
              <a:buClr>
                <a:schemeClr val="tx1"/>
              </a:buClr>
              <a:buChar char="–"/>
              <a:defRPr sz="2100">
                <a:solidFill>
                  <a:schemeClr val="tx1"/>
                </a:solidFill>
                <a:effectLst>
                  <a:outerShdw blurRad="38100" dist="38100" dir="2700000" algn="tl">
                    <a:srgbClr val="C0C0C0"/>
                  </a:outerShdw>
                </a:effectLst>
                <a:latin typeface="+mn-lt"/>
              </a:defRPr>
            </a:lvl4pPr>
            <a:lvl5pPr marL="2266950" indent="-250825" algn="l" defTabSz="1006475" rtl="0" eaLnBrk="0" fontAlgn="base" hangingPunct="0">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5pPr>
            <a:lvl6pPr marL="27241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6pPr>
            <a:lvl7pPr marL="31813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7pPr>
            <a:lvl8pPr marL="36385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8pPr>
            <a:lvl9pPr marL="4095750" indent="-250825" algn="l" defTabSz="1006475" rtl="0" fontAlgn="base">
              <a:spcBef>
                <a:spcPct val="20000"/>
              </a:spcBef>
              <a:spcAft>
                <a:spcPct val="0"/>
              </a:spcAft>
              <a:buClr>
                <a:schemeClr val="tx1"/>
              </a:buClr>
              <a:buChar char="»"/>
              <a:defRPr sz="1700">
                <a:solidFill>
                  <a:schemeClr val="tx1"/>
                </a:solidFill>
                <a:effectLst>
                  <a:outerShdw blurRad="38100" dist="38100" dir="2700000" algn="tl">
                    <a:srgbClr val="C0C0C0"/>
                  </a:outerShdw>
                </a:effectLst>
                <a:latin typeface="+mn-lt"/>
              </a:defRPr>
            </a:lvl9pPr>
          </a:lstStyle>
          <a:p>
            <a:pPr algn="l">
              <a:lnSpc>
                <a:spcPct val="100000"/>
              </a:lnSpc>
              <a:defRPr/>
            </a:pPr>
            <a:r>
              <a:rPr lang="en-US" sz="1800" b="1" kern="0" dirty="0">
                <a:effectLst/>
              </a:rPr>
              <a:t>2006 – 2017          </a:t>
            </a:r>
            <a:r>
              <a:rPr lang="en-US" sz="1800" kern="0" dirty="0">
                <a:effectLst/>
              </a:rPr>
              <a:t>VP, Leadership Development, Kiewit Corporation</a:t>
            </a:r>
          </a:p>
        </p:txBody>
      </p:sp>
      <p:pic>
        <p:nvPicPr>
          <p:cNvPr id="10" name="Picture 9" descr="Graphical user interface, website&#10;&#10;Description automatically generated">
            <a:extLst>
              <a:ext uri="{FF2B5EF4-FFF2-40B4-BE49-F238E27FC236}">
                <a16:creationId xmlns:a16="http://schemas.microsoft.com/office/drawing/2014/main" id="{02CC2CD7-E54B-4538-A05C-82EEF3286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250" y="1752920"/>
            <a:ext cx="2209800" cy="1329594"/>
          </a:xfrm>
          <a:prstGeom prst="rect">
            <a:avLst/>
          </a:prstGeom>
        </p:spPr>
      </p:pic>
      <p:pic>
        <p:nvPicPr>
          <p:cNvPr id="12" name="Picture 11" descr="A person giving a presentation&#10;&#10;Description automatically generated with medium confidence">
            <a:extLst>
              <a:ext uri="{FF2B5EF4-FFF2-40B4-BE49-F238E27FC236}">
                <a16:creationId xmlns:a16="http://schemas.microsoft.com/office/drawing/2014/main" id="{07D2D068-86BD-4D32-8155-9BFBE3B7C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1752920"/>
            <a:ext cx="1773248" cy="1329594"/>
          </a:xfrm>
          <a:prstGeom prst="rect">
            <a:avLst/>
          </a:prstGeom>
          <a:ln w="22225">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524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04800" y="1905000"/>
            <a:ext cx="8382000" cy="2209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Our Organizational Development Mission in 2007:</a:t>
            </a:r>
          </a:p>
          <a:p>
            <a:endParaRPr lang="en-US" sz="2800" dirty="0"/>
          </a:p>
          <a:p>
            <a:pPr marL="514350" indent="-514350">
              <a:buAutoNum type="arabicPeriod"/>
            </a:pPr>
            <a:r>
              <a:rPr lang="en-US" sz="2800" dirty="0">
                <a:latin typeface="+mn-lt"/>
              </a:rPr>
              <a:t>Develop leaders faster</a:t>
            </a:r>
          </a:p>
          <a:p>
            <a:pPr marL="514350" indent="-514350">
              <a:buAutoNum type="arabicPeriod"/>
            </a:pPr>
            <a:r>
              <a:rPr lang="en-US" sz="2800" dirty="0">
                <a:latin typeface="+mn-lt"/>
              </a:rPr>
              <a:t>Develop better leaders</a:t>
            </a:r>
          </a:p>
        </p:txBody>
      </p:sp>
      <p:pic>
        <p:nvPicPr>
          <p:cNvPr id="3074" name="Picture 2" descr="C:\Users\jon.swartzentruber\Desktop\Kiewit Folders\Speeches\TMA 2014\Pictures to use\08 Bruces LSP video pics\LSP 2.jpg"/>
          <p:cNvPicPr>
            <a:picLocks noChangeAspect="1" noChangeArrowheads="1"/>
          </p:cNvPicPr>
          <p:nvPr/>
        </p:nvPicPr>
        <p:blipFill rotWithShape="1">
          <a:blip r:embed="rId3">
            <a:extLst>
              <a:ext uri="{28A0092B-C50C-407E-A947-70E740481C1C}">
                <a14:useLocalDpi xmlns:a14="http://schemas.microsoft.com/office/drawing/2010/main" val="0"/>
              </a:ext>
            </a:extLst>
          </a:blip>
          <a:srcRect l="29653" r="29670"/>
          <a:stretch/>
        </p:blipFill>
        <p:spPr bwMode="auto">
          <a:xfrm>
            <a:off x="5410200" y="3009900"/>
            <a:ext cx="2479729" cy="3429000"/>
          </a:xfrm>
          <a:prstGeom prst="rect">
            <a:avLst/>
          </a:prstGeom>
          <a:noFill/>
          <a:ln w="38100">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257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04800" y="1295400"/>
            <a:ext cx="76962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K-22 Engagement Survey</a:t>
            </a:r>
            <a:endParaRPr lang="en-US" sz="2800" dirty="0">
              <a:latin typeface="+mn-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133600"/>
            <a:ext cx="2987866" cy="2133600"/>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743200"/>
            <a:ext cx="5148263" cy="3206188"/>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352800"/>
            <a:ext cx="5448300" cy="2818978"/>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886200"/>
            <a:ext cx="5029200" cy="2659673"/>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6368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04800" y="1905000"/>
            <a:ext cx="7696200" cy="2209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Our Talent Development Mission:</a:t>
            </a:r>
          </a:p>
          <a:p>
            <a:endParaRPr lang="en-US" sz="2800" dirty="0"/>
          </a:p>
          <a:p>
            <a:pPr marL="514350" indent="-514350">
              <a:buAutoNum type="arabicPeriod"/>
            </a:pPr>
            <a:r>
              <a:rPr lang="en-US" sz="2800" dirty="0">
                <a:latin typeface="+mn-lt"/>
              </a:rPr>
              <a:t>Develop leaders faster</a:t>
            </a:r>
          </a:p>
          <a:p>
            <a:pPr marL="514350" indent="-514350">
              <a:buAutoNum type="arabicPeriod"/>
            </a:pPr>
            <a:r>
              <a:rPr lang="en-US" sz="2800" dirty="0">
                <a:latin typeface="+mn-lt"/>
              </a:rPr>
              <a:t>Develop better leaders</a:t>
            </a:r>
          </a:p>
        </p:txBody>
      </p:sp>
      <p:pic>
        <p:nvPicPr>
          <p:cNvPr id="3074" name="Picture 2" descr="C:\Users\jon.swartzentruber\Desktop\Kiewit Folders\Speeches\TMA 2014\Pictures to use\08 Bruces LSP video pics\LSP 2.jpg"/>
          <p:cNvPicPr>
            <a:picLocks noChangeAspect="1" noChangeArrowheads="1"/>
          </p:cNvPicPr>
          <p:nvPr/>
        </p:nvPicPr>
        <p:blipFill rotWithShape="1">
          <a:blip r:embed="rId3">
            <a:extLst>
              <a:ext uri="{28A0092B-C50C-407E-A947-70E740481C1C}">
                <a14:useLocalDpi xmlns:a14="http://schemas.microsoft.com/office/drawing/2010/main" val="0"/>
              </a:ext>
            </a:extLst>
          </a:blip>
          <a:srcRect l="29653" r="29670"/>
          <a:stretch/>
        </p:blipFill>
        <p:spPr bwMode="auto">
          <a:xfrm>
            <a:off x="5410200" y="3009900"/>
            <a:ext cx="2479729" cy="3429000"/>
          </a:xfrm>
          <a:prstGeom prst="rect">
            <a:avLst/>
          </a:prstGeom>
          <a:noFill/>
          <a:ln w="38100">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3227" y="5241499"/>
            <a:ext cx="5057248" cy="1100493"/>
            <a:chOff x="1863227" y="5241499"/>
            <a:chExt cx="5057248" cy="1100493"/>
          </a:xfrm>
        </p:grpSpPr>
        <p:cxnSp>
          <p:nvCxnSpPr>
            <p:cNvPr id="4" name="Straight Arrow Connector 3"/>
            <p:cNvCxnSpPr/>
            <p:nvPr/>
          </p:nvCxnSpPr>
          <p:spPr>
            <a:xfrm flipV="1">
              <a:off x="1863227" y="5241499"/>
              <a:ext cx="5057248" cy="1100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rot="20880059">
              <a:off x="2079806" y="5824324"/>
              <a:ext cx="4775622" cy="389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Estimator, Entry-level  Business Manager  etc.</a:t>
              </a:r>
              <a:r>
                <a:rPr lang="en-US" sz="1000" dirty="0">
                  <a:solidFill>
                    <a:prstClr val="black"/>
                  </a:solidFill>
                </a:rPr>
                <a:t> </a:t>
              </a:r>
            </a:p>
            <a:p>
              <a:pPr algn="ctr"/>
              <a:r>
                <a:rPr lang="en-US" sz="1000" dirty="0">
                  <a:solidFill>
                    <a:prstClr val="black"/>
                  </a:solidFill>
                </a:rPr>
                <a:t>Individual Contributor </a:t>
              </a:r>
            </a:p>
          </p:txBody>
        </p:sp>
      </p:grpSp>
      <p:grpSp>
        <p:nvGrpSpPr>
          <p:cNvPr id="13" name="Group 12"/>
          <p:cNvGrpSpPr/>
          <p:nvPr/>
        </p:nvGrpSpPr>
        <p:grpSpPr>
          <a:xfrm>
            <a:off x="1858761" y="4210086"/>
            <a:ext cx="5061714" cy="801934"/>
            <a:chOff x="1858761" y="4210086"/>
            <a:chExt cx="5061714" cy="801934"/>
          </a:xfrm>
        </p:grpSpPr>
        <p:cxnSp>
          <p:nvCxnSpPr>
            <p:cNvPr id="6" name="Straight Arrow Connector 5"/>
            <p:cNvCxnSpPr/>
            <p:nvPr/>
          </p:nvCxnSpPr>
          <p:spPr>
            <a:xfrm flipH="1" flipV="1">
              <a:off x="1858761" y="4210086"/>
              <a:ext cx="5061714" cy="6613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rot="436763">
              <a:off x="1873136" y="4561585"/>
              <a:ext cx="4942372" cy="4504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Job Supt,   Supt     Project </a:t>
              </a:r>
              <a:r>
                <a:rPr lang="en-US" sz="1000" b="0" dirty="0" err="1">
                  <a:solidFill>
                    <a:prstClr val="black"/>
                  </a:solidFill>
                </a:rPr>
                <a:t>Eng</a:t>
              </a:r>
              <a:r>
                <a:rPr lang="en-US" sz="1000" b="0" dirty="0">
                  <a:solidFill>
                    <a:prstClr val="black"/>
                  </a:solidFill>
                </a:rPr>
                <a:t>     Area Safety </a:t>
              </a:r>
              <a:r>
                <a:rPr lang="en-US" sz="1000" b="0" dirty="0" err="1">
                  <a:solidFill>
                    <a:prstClr val="black"/>
                  </a:solidFill>
                </a:rPr>
                <a:t>Mgr</a:t>
              </a:r>
              <a:r>
                <a:rPr lang="en-US" sz="1000" b="0" dirty="0">
                  <a:solidFill>
                    <a:prstClr val="black"/>
                  </a:solidFill>
                </a:rPr>
                <a:t>    Sr. </a:t>
              </a:r>
              <a:r>
                <a:rPr lang="en-US" sz="1000" b="0" dirty="0" err="1">
                  <a:solidFill>
                    <a:prstClr val="black"/>
                  </a:solidFill>
                </a:rPr>
                <a:t>Bus.Mgr</a:t>
              </a:r>
              <a:endParaRPr lang="en-US" sz="1000" b="0" dirty="0">
                <a:solidFill>
                  <a:prstClr val="black"/>
                </a:solidFill>
              </a:endParaRPr>
            </a:p>
            <a:p>
              <a:pPr algn="ctr"/>
              <a:r>
                <a:rPr lang="en-US" sz="1000" dirty="0">
                  <a:solidFill>
                    <a:prstClr val="black"/>
                  </a:solidFill>
                </a:rPr>
                <a:t>Leader of Others</a:t>
              </a:r>
            </a:p>
          </p:txBody>
        </p:sp>
      </p:grpSp>
      <p:grpSp>
        <p:nvGrpSpPr>
          <p:cNvPr id="14" name="Group 13"/>
          <p:cNvGrpSpPr/>
          <p:nvPr/>
        </p:nvGrpSpPr>
        <p:grpSpPr>
          <a:xfrm>
            <a:off x="1927147" y="2701500"/>
            <a:ext cx="4868464" cy="1058332"/>
            <a:chOff x="1927147" y="2701500"/>
            <a:chExt cx="4868464" cy="1058332"/>
          </a:xfrm>
        </p:grpSpPr>
        <p:cxnSp>
          <p:nvCxnSpPr>
            <p:cNvPr id="8" name="Straight Arrow Connector 7"/>
            <p:cNvCxnSpPr/>
            <p:nvPr/>
          </p:nvCxnSpPr>
          <p:spPr>
            <a:xfrm flipV="1">
              <a:off x="1945952" y="2701500"/>
              <a:ext cx="4849659" cy="10583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rot="20845012">
              <a:off x="1927147" y="3273872"/>
              <a:ext cx="4775622" cy="4210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Project Manager     Sponsor      Dept. Mgr.</a:t>
              </a:r>
              <a:endParaRPr lang="en-US" sz="1000" dirty="0">
                <a:solidFill>
                  <a:prstClr val="black"/>
                </a:solidFill>
              </a:endParaRPr>
            </a:p>
            <a:p>
              <a:pPr algn="ctr"/>
              <a:r>
                <a:rPr lang="en-US" sz="1000" dirty="0">
                  <a:solidFill>
                    <a:prstClr val="black"/>
                  </a:solidFill>
                </a:rPr>
                <a:t>Leader of Teams</a:t>
              </a:r>
            </a:p>
          </p:txBody>
        </p:sp>
      </p:grpSp>
      <p:grpSp>
        <p:nvGrpSpPr>
          <p:cNvPr id="15" name="Group 14"/>
          <p:cNvGrpSpPr/>
          <p:nvPr/>
        </p:nvGrpSpPr>
        <p:grpSpPr>
          <a:xfrm>
            <a:off x="1608668" y="1524624"/>
            <a:ext cx="5103461" cy="877026"/>
            <a:chOff x="1608668" y="1524624"/>
            <a:chExt cx="5103461" cy="877026"/>
          </a:xfrm>
        </p:grpSpPr>
        <p:cxnSp>
          <p:nvCxnSpPr>
            <p:cNvPr id="10" name="Straight Arrow Connector 9"/>
            <p:cNvCxnSpPr/>
            <p:nvPr/>
          </p:nvCxnSpPr>
          <p:spPr>
            <a:xfrm flipH="1" flipV="1">
              <a:off x="1608668" y="1524624"/>
              <a:ext cx="5080155" cy="798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bwMode="auto">
            <a:xfrm rot="536867">
              <a:off x="1769757" y="1990790"/>
              <a:ext cx="4942372" cy="4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err="1">
                  <a:solidFill>
                    <a:prstClr val="black"/>
                  </a:solidFill>
                </a:rPr>
                <a:t>Dist</a:t>
              </a:r>
              <a:r>
                <a:rPr lang="en-US" sz="1000" b="0" dirty="0">
                  <a:solidFill>
                    <a:prstClr val="black"/>
                  </a:solidFill>
                </a:rPr>
                <a:t>/</a:t>
              </a:r>
              <a:r>
                <a:rPr lang="en-US" sz="1000" b="0" dirty="0" err="1">
                  <a:solidFill>
                    <a:prstClr val="black"/>
                  </a:solidFill>
                </a:rPr>
                <a:t>Div</a:t>
              </a:r>
              <a:r>
                <a:rPr lang="en-US" sz="1000" b="0" dirty="0">
                  <a:solidFill>
                    <a:prstClr val="black"/>
                  </a:solidFill>
                </a:rPr>
                <a:t> Manager     Area Manager        Mega Project Director           BD Exec</a:t>
              </a:r>
              <a:r>
                <a:rPr lang="en-US" sz="1000" dirty="0">
                  <a:solidFill>
                    <a:prstClr val="black"/>
                  </a:solidFill>
                </a:rPr>
                <a:t> </a:t>
              </a:r>
            </a:p>
            <a:p>
              <a:pPr algn="ctr"/>
              <a:r>
                <a:rPr lang="en-US" sz="1000" dirty="0">
                  <a:solidFill>
                    <a:prstClr val="black"/>
                  </a:solidFill>
                </a:rPr>
                <a:t>Leader of an Organization</a:t>
              </a:r>
            </a:p>
          </p:txBody>
        </p:sp>
      </p:grpSp>
    </p:spTree>
    <p:extLst>
      <p:ext uri="{BB962C8B-B14F-4D97-AF65-F5344CB8AC3E}">
        <p14:creationId xmlns:p14="http://schemas.microsoft.com/office/powerpoint/2010/main" val="7933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178928764"/>
              </p:ext>
            </p:extLst>
          </p:nvPr>
        </p:nvGraphicFramePr>
        <p:xfrm>
          <a:off x="533400" y="2252624"/>
          <a:ext cx="8000999" cy="3919576"/>
        </p:xfrm>
        <a:graphic>
          <a:graphicData uri="http://schemas.openxmlformats.org/drawingml/2006/table">
            <a:tbl>
              <a:tblPr/>
              <a:tblGrid>
                <a:gridCol w="2128563">
                  <a:extLst>
                    <a:ext uri="{9D8B030D-6E8A-4147-A177-3AD203B41FA5}">
                      <a16:colId xmlns:a16="http://schemas.microsoft.com/office/drawing/2014/main" val="20000"/>
                    </a:ext>
                  </a:extLst>
                </a:gridCol>
                <a:gridCol w="1148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19199">
                  <a:extLst>
                    <a:ext uri="{9D8B030D-6E8A-4147-A177-3AD203B41FA5}">
                      <a16:colId xmlns:a16="http://schemas.microsoft.com/office/drawing/2014/main" val="20005"/>
                    </a:ext>
                  </a:extLst>
                </a:gridCol>
              </a:tblGrid>
              <a:tr h="531670">
                <a:tc rowSpan="2">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Position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500" b="1" baseline="0" dirty="0">
                          <a:solidFill>
                            <a:schemeClr val="tx1"/>
                          </a:solidFill>
                          <a:latin typeface="Calibri" pitchFamily="34" charset="0"/>
                          <a:ea typeface="Calibri"/>
                          <a:cs typeface="Times New Roman"/>
                        </a:rPr>
                        <a:t>2007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gridSpan="4">
                  <a:txBody>
                    <a:bodyPr/>
                    <a:lstStyle/>
                    <a:p>
                      <a:pPr algn="ctr"/>
                      <a:r>
                        <a:rPr lang="en-US" sz="1500" b="1" baseline="0" dirty="0">
                          <a:solidFill>
                            <a:schemeClr val="tx1"/>
                          </a:solidFill>
                          <a:latin typeface="Calibri"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en-US" sz="1400" b="1" baseline="0" dirty="0">
                        <a:solidFill>
                          <a:schemeClr val="bg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baseline="0" dirty="0">
                        <a:solidFill>
                          <a:schemeClr val="tx1"/>
                        </a:solidFill>
                        <a:latin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614235">
                <a:tc vMerge="1">
                  <a:txBody>
                    <a:bodyPr/>
                    <a:lstStyle/>
                    <a:p>
                      <a:pPr marL="0" marR="0" algn="ctr">
                        <a:lnSpc>
                          <a:spcPct val="100000"/>
                        </a:lnSpc>
                        <a:spcBef>
                          <a:spcPts val="0"/>
                        </a:spcBef>
                        <a:spcAft>
                          <a:spcPts val="0"/>
                        </a:spcAft>
                      </a:pPr>
                      <a:endParaRPr lang="en-US" sz="1500" b="1" baseline="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1200" b="1" baseline="0" dirty="0">
                          <a:solidFill>
                            <a:schemeClr val="tx1"/>
                          </a:solidFill>
                          <a:latin typeface="Calibri" pitchFamily="34" charset="0"/>
                          <a:ea typeface="Calibri"/>
                          <a:cs typeface="Times New Roman"/>
                        </a:rPr>
                        <a:t>Total Now</a:t>
                      </a:r>
                      <a:endParaRPr lang="en-US" sz="1200" b="1" baseline="30000" dirty="0">
                        <a:solidFill>
                          <a:schemeClr val="tx1"/>
                        </a:solidFill>
                        <a:latin typeface="Calibri"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Retirements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Added for Growth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Advanced to fill vacancies above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b="1" baseline="0" dirty="0">
                          <a:solidFill>
                            <a:schemeClr val="tx1"/>
                          </a:solidFill>
                          <a:latin typeface="Calibri" pitchFamily="34" charset="0"/>
                        </a:rPr>
                        <a:t>Total New Needed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427050">
                <a:tc>
                  <a:txBody>
                    <a:bodyPr/>
                    <a:lstStyle/>
                    <a:p>
                      <a:pPr marL="0" marR="0" algn="l">
                        <a:lnSpc>
                          <a:spcPct val="100000"/>
                        </a:lnSpc>
                        <a:spcBef>
                          <a:spcPts val="0"/>
                        </a:spcBef>
                        <a:spcAft>
                          <a:spcPts val="0"/>
                        </a:spcAft>
                      </a:pPr>
                      <a:r>
                        <a:rPr lang="en-US" sz="1400" b="1" baseline="0" dirty="0">
                          <a:solidFill>
                            <a:schemeClr val="tx1"/>
                          </a:solidFill>
                          <a:latin typeface="+mn-lt"/>
                          <a:ea typeface="Calibri"/>
                          <a:cs typeface="Times New Roman"/>
                        </a:rPr>
                        <a:t>Division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3</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Calibri"/>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9</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5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District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6</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15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9</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Area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40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21</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65</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Sponsors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104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124</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400" b="0" i="0" u="none" strike="noStrike" dirty="0">
                          <a:solidFill>
                            <a:srgbClr val="000000"/>
                          </a:solidFill>
                          <a:latin typeface="Calibri"/>
                        </a:rPr>
                        <a:t>188</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80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230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Engineers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220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200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350</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Rectangle 3"/>
          <p:cNvSpPr txBox="1">
            <a:spLocks noChangeArrowheads="1"/>
          </p:cNvSpPr>
          <p:nvPr/>
        </p:nvSpPr>
        <p:spPr>
          <a:xfrm>
            <a:off x="457200" y="13716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solidFill>
                  <a:prstClr val="black"/>
                </a:solidFill>
              </a:rPr>
              <a:t>Leadership Needs Forecast- 2007</a:t>
            </a:r>
          </a:p>
        </p:txBody>
      </p:sp>
    </p:spTree>
    <p:extLst>
      <p:ext uri="{BB962C8B-B14F-4D97-AF65-F5344CB8AC3E}">
        <p14:creationId xmlns:p14="http://schemas.microsoft.com/office/powerpoint/2010/main" val="42947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3227" y="5241499"/>
            <a:ext cx="5057248" cy="1100493"/>
            <a:chOff x="1863227" y="5241499"/>
            <a:chExt cx="5057248" cy="1100493"/>
          </a:xfrm>
        </p:grpSpPr>
        <p:cxnSp>
          <p:nvCxnSpPr>
            <p:cNvPr id="4" name="Straight Arrow Connector 3"/>
            <p:cNvCxnSpPr/>
            <p:nvPr/>
          </p:nvCxnSpPr>
          <p:spPr>
            <a:xfrm flipV="1">
              <a:off x="1863227" y="5241499"/>
              <a:ext cx="5057248" cy="1100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rot="20880059">
              <a:off x="2079806" y="5824324"/>
              <a:ext cx="4775622" cy="389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Estimator, Entry-level  Business Manager  etc.</a:t>
              </a:r>
              <a:r>
                <a:rPr lang="en-US" sz="1000" dirty="0">
                  <a:solidFill>
                    <a:prstClr val="black"/>
                  </a:solidFill>
                </a:rPr>
                <a:t> </a:t>
              </a:r>
            </a:p>
            <a:p>
              <a:pPr algn="ctr"/>
              <a:r>
                <a:rPr lang="en-US" sz="1000" dirty="0">
                  <a:solidFill>
                    <a:prstClr val="black"/>
                  </a:solidFill>
                </a:rPr>
                <a:t>Individual Contributor </a:t>
              </a:r>
            </a:p>
          </p:txBody>
        </p:sp>
      </p:grpSp>
      <p:grpSp>
        <p:nvGrpSpPr>
          <p:cNvPr id="13" name="Group 12"/>
          <p:cNvGrpSpPr/>
          <p:nvPr/>
        </p:nvGrpSpPr>
        <p:grpSpPr>
          <a:xfrm>
            <a:off x="1858761" y="4210086"/>
            <a:ext cx="5061714" cy="801934"/>
            <a:chOff x="1858761" y="4210086"/>
            <a:chExt cx="5061714" cy="801934"/>
          </a:xfrm>
        </p:grpSpPr>
        <p:cxnSp>
          <p:nvCxnSpPr>
            <p:cNvPr id="6" name="Straight Arrow Connector 5"/>
            <p:cNvCxnSpPr/>
            <p:nvPr/>
          </p:nvCxnSpPr>
          <p:spPr>
            <a:xfrm flipH="1" flipV="1">
              <a:off x="1858761" y="4210086"/>
              <a:ext cx="5061714" cy="6613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rot="436763">
              <a:off x="1873136" y="4561585"/>
              <a:ext cx="4942372" cy="4504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Job Supt,   Supt     Project </a:t>
              </a:r>
              <a:r>
                <a:rPr lang="en-US" sz="1000" b="0" dirty="0" err="1">
                  <a:solidFill>
                    <a:prstClr val="black"/>
                  </a:solidFill>
                </a:rPr>
                <a:t>Eng</a:t>
              </a:r>
              <a:r>
                <a:rPr lang="en-US" sz="1000" b="0" dirty="0">
                  <a:solidFill>
                    <a:prstClr val="black"/>
                  </a:solidFill>
                </a:rPr>
                <a:t>     Area Safety </a:t>
              </a:r>
              <a:r>
                <a:rPr lang="en-US" sz="1000" b="0" dirty="0" err="1">
                  <a:solidFill>
                    <a:prstClr val="black"/>
                  </a:solidFill>
                </a:rPr>
                <a:t>Mgr</a:t>
              </a:r>
              <a:r>
                <a:rPr lang="en-US" sz="1000" b="0" dirty="0">
                  <a:solidFill>
                    <a:prstClr val="black"/>
                  </a:solidFill>
                </a:rPr>
                <a:t>    Sr. </a:t>
              </a:r>
              <a:r>
                <a:rPr lang="en-US" sz="1000" b="0" dirty="0" err="1">
                  <a:solidFill>
                    <a:prstClr val="black"/>
                  </a:solidFill>
                </a:rPr>
                <a:t>Bus.Mgr</a:t>
              </a:r>
              <a:endParaRPr lang="en-US" sz="1000" b="0" dirty="0">
                <a:solidFill>
                  <a:prstClr val="black"/>
                </a:solidFill>
              </a:endParaRPr>
            </a:p>
            <a:p>
              <a:pPr algn="ctr"/>
              <a:r>
                <a:rPr lang="en-US" sz="1000" dirty="0">
                  <a:solidFill>
                    <a:prstClr val="black"/>
                  </a:solidFill>
                </a:rPr>
                <a:t>Leader of Others</a:t>
              </a:r>
            </a:p>
          </p:txBody>
        </p:sp>
      </p:grpSp>
      <p:grpSp>
        <p:nvGrpSpPr>
          <p:cNvPr id="14" name="Group 13"/>
          <p:cNvGrpSpPr/>
          <p:nvPr/>
        </p:nvGrpSpPr>
        <p:grpSpPr>
          <a:xfrm>
            <a:off x="1927147" y="2701500"/>
            <a:ext cx="4868464" cy="1058332"/>
            <a:chOff x="1927147" y="2701500"/>
            <a:chExt cx="4868464" cy="1058332"/>
          </a:xfrm>
        </p:grpSpPr>
        <p:cxnSp>
          <p:nvCxnSpPr>
            <p:cNvPr id="8" name="Straight Arrow Connector 7"/>
            <p:cNvCxnSpPr/>
            <p:nvPr/>
          </p:nvCxnSpPr>
          <p:spPr>
            <a:xfrm flipV="1">
              <a:off x="1945952" y="2701500"/>
              <a:ext cx="4849659" cy="10583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rot="20845012">
              <a:off x="1927147" y="3273872"/>
              <a:ext cx="4775622" cy="4210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Project Manager     Sponsor      Dept. Mgr.</a:t>
              </a:r>
              <a:endParaRPr lang="en-US" sz="1000" dirty="0">
                <a:solidFill>
                  <a:prstClr val="black"/>
                </a:solidFill>
              </a:endParaRPr>
            </a:p>
            <a:p>
              <a:pPr algn="ctr"/>
              <a:r>
                <a:rPr lang="en-US" sz="1000" dirty="0">
                  <a:solidFill>
                    <a:prstClr val="black"/>
                  </a:solidFill>
                </a:rPr>
                <a:t>Leader of Teams</a:t>
              </a:r>
            </a:p>
          </p:txBody>
        </p:sp>
      </p:grpSp>
      <p:grpSp>
        <p:nvGrpSpPr>
          <p:cNvPr id="15" name="Group 14"/>
          <p:cNvGrpSpPr/>
          <p:nvPr/>
        </p:nvGrpSpPr>
        <p:grpSpPr>
          <a:xfrm>
            <a:off x="1608668" y="1524624"/>
            <a:ext cx="5103461" cy="877026"/>
            <a:chOff x="1608668" y="1524624"/>
            <a:chExt cx="5103461" cy="877026"/>
          </a:xfrm>
        </p:grpSpPr>
        <p:cxnSp>
          <p:nvCxnSpPr>
            <p:cNvPr id="10" name="Straight Arrow Connector 9"/>
            <p:cNvCxnSpPr/>
            <p:nvPr/>
          </p:nvCxnSpPr>
          <p:spPr>
            <a:xfrm flipH="1" flipV="1">
              <a:off x="1608668" y="1524624"/>
              <a:ext cx="5080155" cy="798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bwMode="auto">
            <a:xfrm rot="536867">
              <a:off x="1769757" y="1990790"/>
              <a:ext cx="4942372" cy="4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err="1">
                  <a:solidFill>
                    <a:prstClr val="black"/>
                  </a:solidFill>
                </a:rPr>
                <a:t>Dist</a:t>
              </a:r>
              <a:r>
                <a:rPr lang="en-US" sz="1000" b="0" dirty="0">
                  <a:solidFill>
                    <a:prstClr val="black"/>
                  </a:solidFill>
                </a:rPr>
                <a:t>/</a:t>
              </a:r>
              <a:r>
                <a:rPr lang="en-US" sz="1000" b="0" dirty="0" err="1">
                  <a:solidFill>
                    <a:prstClr val="black"/>
                  </a:solidFill>
                </a:rPr>
                <a:t>Div</a:t>
              </a:r>
              <a:r>
                <a:rPr lang="en-US" sz="1000" b="0" dirty="0">
                  <a:solidFill>
                    <a:prstClr val="black"/>
                  </a:solidFill>
                </a:rPr>
                <a:t> Manager     Area Manager        Mega Project Director           BD Exec</a:t>
              </a:r>
              <a:r>
                <a:rPr lang="en-US" sz="1000" dirty="0">
                  <a:solidFill>
                    <a:prstClr val="black"/>
                  </a:solidFill>
                </a:rPr>
                <a:t> </a:t>
              </a:r>
            </a:p>
            <a:p>
              <a:pPr algn="ctr"/>
              <a:r>
                <a:rPr lang="en-US" sz="1000" dirty="0">
                  <a:solidFill>
                    <a:prstClr val="black"/>
                  </a:solidFill>
                </a:rPr>
                <a:t>Leader of an Organization</a:t>
              </a:r>
            </a:p>
          </p:txBody>
        </p:sp>
      </p:grpSp>
      <p:sp>
        <p:nvSpPr>
          <p:cNvPr id="16" name="Oval 15"/>
          <p:cNvSpPr/>
          <p:nvPr/>
        </p:nvSpPr>
        <p:spPr>
          <a:xfrm rot="20768826">
            <a:off x="2826265" y="3160215"/>
            <a:ext cx="2910192" cy="6604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Arrow Connector 16"/>
          <p:cNvCxnSpPr/>
          <p:nvPr/>
        </p:nvCxnSpPr>
        <p:spPr>
          <a:xfrm flipH="1" flipV="1">
            <a:off x="3440429" y="4215864"/>
            <a:ext cx="2502647" cy="309783"/>
          </a:xfrm>
          <a:prstGeom prst="straightConnector1">
            <a:avLst/>
          </a:prstGeom>
          <a:ln w="66675">
            <a:solidFill>
              <a:srgbClr val="339933"/>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621C205D-062F-47C6-B41E-D0B216151FC2}"/>
              </a:ext>
            </a:extLst>
          </p:cNvPr>
          <p:cNvSpPr/>
          <p:nvPr/>
        </p:nvSpPr>
        <p:spPr>
          <a:xfrm>
            <a:off x="5773201" y="1393433"/>
            <a:ext cx="3105484" cy="1797986"/>
          </a:xfrm>
          <a:prstGeom prst="round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AutoNum type="arabicPeriod"/>
            </a:pPr>
            <a:r>
              <a:rPr lang="en-US" sz="1400" dirty="0">
                <a:solidFill>
                  <a:srgbClr val="014A7F"/>
                </a:solidFill>
              </a:rPr>
              <a:t>Identify and accelerate your high potentials</a:t>
            </a:r>
          </a:p>
          <a:p>
            <a:endParaRPr lang="en-US" sz="1400" dirty="0">
              <a:solidFill>
                <a:srgbClr val="014A7F"/>
              </a:solidFill>
            </a:endParaRPr>
          </a:p>
        </p:txBody>
      </p:sp>
    </p:spTree>
    <p:extLst>
      <p:ext uri="{BB962C8B-B14F-4D97-AF65-F5344CB8AC3E}">
        <p14:creationId xmlns:p14="http://schemas.microsoft.com/office/powerpoint/2010/main" val="359390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swartzentruber\Desktop\Kiewit Folders\Speeches\TMA 2014\Pictures to use\political-map-of-North-Amer.gif"/>
          <p:cNvPicPr>
            <a:picLocks noChangeAspect="1" noChangeArrowheads="1"/>
          </p:cNvPicPr>
          <p:nvPr/>
        </p:nvPicPr>
        <p:blipFill rotWithShape="1">
          <a:blip r:embed="rId3">
            <a:extLst>
              <a:ext uri="{28A0092B-C50C-407E-A947-70E740481C1C}">
                <a14:useLocalDpi xmlns:a14="http://schemas.microsoft.com/office/drawing/2010/main" val="0"/>
              </a:ext>
            </a:extLst>
          </a:blip>
          <a:srcRect l="34912" t="38876" r="11924" b="18870"/>
          <a:stretch/>
        </p:blipFill>
        <p:spPr bwMode="auto">
          <a:xfrm>
            <a:off x="0" y="1196394"/>
            <a:ext cx="9144000" cy="5661606"/>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3810000" y="3810000"/>
            <a:ext cx="685800" cy="685800"/>
          </a:xfrm>
          <a:prstGeom prst="star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457200" y="2895600"/>
            <a:ext cx="685800" cy="685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3276600" y="5410200"/>
            <a:ext cx="685800" cy="685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858000" y="3684297"/>
            <a:ext cx="685800" cy="685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2590800" y="4027197"/>
            <a:ext cx="685800" cy="685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257800" y="3810000"/>
            <a:ext cx="685800" cy="685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jon.swartzentruber\Pictures\09 Aug Texas Planning\09 Aug 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792640"/>
            <a:ext cx="2136386" cy="1602289"/>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Users\jon.swartzentruber\Pictures\08 UG Coaching Skills\IMG_01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519325"/>
            <a:ext cx="2348151" cy="1565434"/>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C:\Users\jon.swartzentruber\Pictures\09 Nor Cal LSP\Nov 2009 0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792640"/>
            <a:ext cx="1646825" cy="1235119"/>
          </a:xfrm>
          <a:prstGeom prst="rect">
            <a:avLst/>
          </a:prstGeom>
          <a:noFill/>
          <a:ln w="444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16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3227" y="5241499"/>
            <a:ext cx="5057248" cy="1100493"/>
            <a:chOff x="1863227" y="5241499"/>
            <a:chExt cx="5057248" cy="1100493"/>
          </a:xfrm>
        </p:grpSpPr>
        <p:cxnSp>
          <p:nvCxnSpPr>
            <p:cNvPr id="4" name="Straight Arrow Connector 3"/>
            <p:cNvCxnSpPr/>
            <p:nvPr/>
          </p:nvCxnSpPr>
          <p:spPr>
            <a:xfrm flipV="1">
              <a:off x="1863227" y="5241499"/>
              <a:ext cx="5057248" cy="1100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rot="20880059">
              <a:off x="2079806" y="5824324"/>
              <a:ext cx="4775622" cy="389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Estimator, Entry-level  Business Manager  etc.</a:t>
              </a:r>
              <a:r>
                <a:rPr lang="en-US" sz="1000" dirty="0">
                  <a:solidFill>
                    <a:prstClr val="black"/>
                  </a:solidFill>
                </a:rPr>
                <a:t> </a:t>
              </a:r>
            </a:p>
            <a:p>
              <a:pPr algn="ctr"/>
              <a:r>
                <a:rPr lang="en-US" sz="1000" dirty="0">
                  <a:solidFill>
                    <a:prstClr val="black"/>
                  </a:solidFill>
                </a:rPr>
                <a:t>Individual Contributor </a:t>
              </a:r>
            </a:p>
          </p:txBody>
        </p:sp>
      </p:grpSp>
      <p:grpSp>
        <p:nvGrpSpPr>
          <p:cNvPr id="13" name="Group 12"/>
          <p:cNvGrpSpPr/>
          <p:nvPr/>
        </p:nvGrpSpPr>
        <p:grpSpPr>
          <a:xfrm>
            <a:off x="1858761" y="4210086"/>
            <a:ext cx="5061714" cy="801934"/>
            <a:chOff x="1858761" y="4210086"/>
            <a:chExt cx="5061714" cy="801934"/>
          </a:xfrm>
        </p:grpSpPr>
        <p:cxnSp>
          <p:nvCxnSpPr>
            <p:cNvPr id="6" name="Straight Arrow Connector 5"/>
            <p:cNvCxnSpPr/>
            <p:nvPr/>
          </p:nvCxnSpPr>
          <p:spPr>
            <a:xfrm flipH="1" flipV="1">
              <a:off x="1858761" y="4210086"/>
              <a:ext cx="5061714" cy="6613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rot="436763">
              <a:off x="1873136" y="4561585"/>
              <a:ext cx="4942372" cy="4504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Job Supt,   Supt     Project </a:t>
              </a:r>
              <a:r>
                <a:rPr lang="en-US" sz="1000" b="0" dirty="0" err="1">
                  <a:solidFill>
                    <a:prstClr val="black"/>
                  </a:solidFill>
                </a:rPr>
                <a:t>Eng</a:t>
              </a:r>
              <a:r>
                <a:rPr lang="en-US" sz="1000" b="0" dirty="0">
                  <a:solidFill>
                    <a:prstClr val="black"/>
                  </a:solidFill>
                </a:rPr>
                <a:t>     Area Safety </a:t>
              </a:r>
              <a:r>
                <a:rPr lang="en-US" sz="1000" b="0" dirty="0" err="1">
                  <a:solidFill>
                    <a:prstClr val="black"/>
                  </a:solidFill>
                </a:rPr>
                <a:t>Mgr</a:t>
              </a:r>
              <a:r>
                <a:rPr lang="en-US" sz="1000" b="0" dirty="0">
                  <a:solidFill>
                    <a:prstClr val="black"/>
                  </a:solidFill>
                </a:rPr>
                <a:t>    Sr. </a:t>
              </a:r>
              <a:r>
                <a:rPr lang="en-US" sz="1000" b="0" dirty="0" err="1">
                  <a:solidFill>
                    <a:prstClr val="black"/>
                  </a:solidFill>
                </a:rPr>
                <a:t>Bus.Mgr</a:t>
              </a:r>
              <a:endParaRPr lang="en-US" sz="1000" b="0" dirty="0">
                <a:solidFill>
                  <a:prstClr val="black"/>
                </a:solidFill>
              </a:endParaRPr>
            </a:p>
            <a:p>
              <a:pPr algn="ctr"/>
              <a:r>
                <a:rPr lang="en-US" sz="1000" dirty="0">
                  <a:solidFill>
                    <a:prstClr val="black"/>
                  </a:solidFill>
                </a:rPr>
                <a:t>Leader of Others</a:t>
              </a:r>
            </a:p>
          </p:txBody>
        </p:sp>
      </p:grpSp>
      <p:grpSp>
        <p:nvGrpSpPr>
          <p:cNvPr id="14" name="Group 13"/>
          <p:cNvGrpSpPr/>
          <p:nvPr/>
        </p:nvGrpSpPr>
        <p:grpSpPr>
          <a:xfrm>
            <a:off x="1927147" y="2701500"/>
            <a:ext cx="4868464" cy="1058332"/>
            <a:chOff x="1927147" y="2701500"/>
            <a:chExt cx="4868464" cy="1058332"/>
          </a:xfrm>
        </p:grpSpPr>
        <p:cxnSp>
          <p:nvCxnSpPr>
            <p:cNvPr id="8" name="Straight Arrow Connector 7"/>
            <p:cNvCxnSpPr/>
            <p:nvPr/>
          </p:nvCxnSpPr>
          <p:spPr>
            <a:xfrm flipV="1">
              <a:off x="1945952" y="2701500"/>
              <a:ext cx="4849659" cy="10583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rot="20845012">
              <a:off x="1927147" y="3273872"/>
              <a:ext cx="4775622" cy="4210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Project Manager     Sponsor      Dept. Mgr.</a:t>
              </a:r>
              <a:endParaRPr lang="en-US" sz="1000" dirty="0">
                <a:solidFill>
                  <a:prstClr val="black"/>
                </a:solidFill>
              </a:endParaRPr>
            </a:p>
            <a:p>
              <a:pPr algn="ctr"/>
              <a:r>
                <a:rPr lang="en-US" sz="1000" dirty="0">
                  <a:solidFill>
                    <a:prstClr val="black"/>
                  </a:solidFill>
                </a:rPr>
                <a:t>Leader of Teams</a:t>
              </a:r>
            </a:p>
          </p:txBody>
        </p:sp>
      </p:grpSp>
      <p:grpSp>
        <p:nvGrpSpPr>
          <p:cNvPr id="15" name="Group 14"/>
          <p:cNvGrpSpPr/>
          <p:nvPr/>
        </p:nvGrpSpPr>
        <p:grpSpPr>
          <a:xfrm>
            <a:off x="1608668" y="1524624"/>
            <a:ext cx="5103461" cy="877026"/>
            <a:chOff x="1608668" y="1524624"/>
            <a:chExt cx="5103461" cy="877026"/>
          </a:xfrm>
        </p:grpSpPr>
        <p:cxnSp>
          <p:nvCxnSpPr>
            <p:cNvPr id="10" name="Straight Arrow Connector 9"/>
            <p:cNvCxnSpPr/>
            <p:nvPr/>
          </p:nvCxnSpPr>
          <p:spPr>
            <a:xfrm flipH="1" flipV="1">
              <a:off x="1608668" y="1524624"/>
              <a:ext cx="5080155" cy="798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bwMode="auto">
            <a:xfrm rot="536867">
              <a:off x="1769757" y="1990790"/>
              <a:ext cx="4942372" cy="4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err="1">
                  <a:solidFill>
                    <a:prstClr val="black"/>
                  </a:solidFill>
                </a:rPr>
                <a:t>Dist</a:t>
              </a:r>
              <a:r>
                <a:rPr lang="en-US" sz="1000" b="0" dirty="0">
                  <a:solidFill>
                    <a:prstClr val="black"/>
                  </a:solidFill>
                </a:rPr>
                <a:t>/</a:t>
              </a:r>
              <a:r>
                <a:rPr lang="en-US" sz="1000" b="0" dirty="0" err="1">
                  <a:solidFill>
                    <a:prstClr val="black"/>
                  </a:solidFill>
                </a:rPr>
                <a:t>Div</a:t>
              </a:r>
              <a:r>
                <a:rPr lang="en-US" sz="1000" b="0" dirty="0">
                  <a:solidFill>
                    <a:prstClr val="black"/>
                  </a:solidFill>
                </a:rPr>
                <a:t> Manager     Area Manager        Mega Project Director           BD Exec</a:t>
              </a:r>
              <a:r>
                <a:rPr lang="en-US" sz="1000" dirty="0">
                  <a:solidFill>
                    <a:prstClr val="black"/>
                  </a:solidFill>
                </a:rPr>
                <a:t> </a:t>
              </a:r>
            </a:p>
            <a:p>
              <a:pPr algn="ctr"/>
              <a:r>
                <a:rPr lang="en-US" sz="1000" dirty="0">
                  <a:solidFill>
                    <a:prstClr val="black"/>
                  </a:solidFill>
                </a:rPr>
                <a:t>Leader of an Organization</a:t>
              </a:r>
            </a:p>
          </p:txBody>
        </p:sp>
      </p:grpSp>
      <p:sp>
        <p:nvSpPr>
          <p:cNvPr id="23" name="Title 1"/>
          <p:cNvSpPr txBox="1">
            <a:spLocks/>
          </p:cNvSpPr>
          <p:nvPr/>
        </p:nvSpPr>
        <p:spPr bwMode="auto">
          <a:xfrm>
            <a:off x="6477000" y="3276600"/>
            <a:ext cx="3048000" cy="136736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2400" dirty="0">
                <a:solidFill>
                  <a:prstClr val="black"/>
                </a:solidFill>
              </a:rPr>
              <a:t>Leadership Succession Program</a:t>
            </a:r>
          </a:p>
        </p:txBody>
      </p:sp>
      <p:sp>
        <p:nvSpPr>
          <p:cNvPr id="24" name="Left Arrow 23"/>
          <p:cNvSpPr/>
          <p:nvPr/>
        </p:nvSpPr>
        <p:spPr>
          <a:xfrm rot="466415">
            <a:off x="5814383" y="3883342"/>
            <a:ext cx="1143000" cy="861583"/>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LSP</a:t>
            </a:r>
          </a:p>
        </p:txBody>
      </p:sp>
      <p:sp>
        <p:nvSpPr>
          <p:cNvPr id="20" name="Right Arrow 28">
            <a:extLst>
              <a:ext uri="{FF2B5EF4-FFF2-40B4-BE49-F238E27FC236}">
                <a16:creationId xmlns:a16="http://schemas.microsoft.com/office/drawing/2014/main" id="{4FD4DE9B-82EC-47A2-86A4-9A488FFBD2ED}"/>
              </a:ext>
            </a:extLst>
          </p:cNvPr>
          <p:cNvSpPr/>
          <p:nvPr/>
        </p:nvSpPr>
        <p:spPr>
          <a:xfrm rot="20850545">
            <a:off x="1977484" y="2622157"/>
            <a:ext cx="1234440" cy="859536"/>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 Po</a:t>
            </a:r>
          </a:p>
        </p:txBody>
      </p:sp>
    </p:spTree>
    <p:extLst>
      <p:ext uri="{BB962C8B-B14F-4D97-AF65-F5344CB8AC3E}">
        <p14:creationId xmlns:p14="http://schemas.microsoft.com/office/powerpoint/2010/main" val="159417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3227" y="5241499"/>
            <a:ext cx="5057248" cy="1100493"/>
            <a:chOff x="1863227" y="5241499"/>
            <a:chExt cx="5057248" cy="1100493"/>
          </a:xfrm>
        </p:grpSpPr>
        <p:cxnSp>
          <p:nvCxnSpPr>
            <p:cNvPr id="4" name="Straight Arrow Connector 3"/>
            <p:cNvCxnSpPr/>
            <p:nvPr/>
          </p:nvCxnSpPr>
          <p:spPr>
            <a:xfrm flipV="1">
              <a:off x="1863227" y="5241499"/>
              <a:ext cx="5057248" cy="1100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rot="20880059">
              <a:off x="2079806" y="5824324"/>
              <a:ext cx="4775622" cy="389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Estimator, Entry-level  Business Manager  etc.</a:t>
              </a:r>
              <a:r>
                <a:rPr lang="en-US" sz="1000" dirty="0">
                  <a:solidFill>
                    <a:prstClr val="black"/>
                  </a:solidFill>
                </a:rPr>
                <a:t> </a:t>
              </a:r>
            </a:p>
            <a:p>
              <a:pPr algn="ctr"/>
              <a:r>
                <a:rPr lang="en-US" sz="1000" dirty="0">
                  <a:solidFill>
                    <a:prstClr val="black"/>
                  </a:solidFill>
                </a:rPr>
                <a:t>Individual Contributor </a:t>
              </a:r>
            </a:p>
          </p:txBody>
        </p:sp>
      </p:grpSp>
      <p:grpSp>
        <p:nvGrpSpPr>
          <p:cNvPr id="13" name="Group 12"/>
          <p:cNvGrpSpPr/>
          <p:nvPr/>
        </p:nvGrpSpPr>
        <p:grpSpPr>
          <a:xfrm>
            <a:off x="1858761" y="4210086"/>
            <a:ext cx="5061714" cy="801934"/>
            <a:chOff x="1858761" y="4210086"/>
            <a:chExt cx="5061714" cy="801934"/>
          </a:xfrm>
        </p:grpSpPr>
        <p:cxnSp>
          <p:nvCxnSpPr>
            <p:cNvPr id="6" name="Straight Arrow Connector 5"/>
            <p:cNvCxnSpPr/>
            <p:nvPr/>
          </p:nvCxnSpPr>
          <p:spPr>
            <a:xfrm flipH="1" flipV="1">
              <a:off x="1858761" y="4210086"/>
              <a:ext cx="5061714" cy="6613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rot="436763">
              <a:off x="1873136" y="4561585"/>
              <a:ext cx="4942372" cy="4504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Job Supt,   Supt     Project </a:t>
              </a:r>
              <a:r>
                <a:rPr lang="en-US" sz="1000" b="0" dirty="0" err="1">
                  <a:solidFill>
                    <a:prstClr val="black"/>
                  </a:solidFill>
                </a:rPr>
                <a:t>Eng</a:t>
              </a:r>
              <a:r>
                <a:rPr lang="en-US" sz="1000" b="0" dirty="0">
                  <a:solidFill>
                    <a:prstClr val="black"/>
                  </a:solidFill>
                </a:rPr>
                <a:t>     Area Safety </a:t>
              </a:r>
              <a:r>
                <a:rPr lang="en-US" sz="1000" b="0" dirty="0" err="1">
                  <a:solidFill>
                    <a:prstClr val="black"/>
                  </a:solidFill>
                </a:rPr>
                <a:t>Mgr</a:t>
              </a:r>
              <a:r>
                <a:rPr lang="en-US" sz="1000" b="0" dirty="0">
                  <a:solidFill>
                    <a:prstClr val="black"/>
                  </a:solidFill>
                </a:rPr>
                <a:t>    Sr. </a:t>
              </a:r>
              <a:r>
                <a:rPr lang="en-US" sz="1000" b="0" dirty="0" err="1">
                  <a:solidFill>
                    <a:prstClr val="black"/>
                  </a:solidFill>
                </a:rPr>
                <a:t>Bus.Mgr</a:t>
              </a:r>
              <a:endParaRPr lang="en-US" sz="1000" b="0" dirty="0">
                <a:solidFill>
                  <a:prstClr val="black"/>
                </a:solidFill>
              </a:endParaRPr>
            </a:p>
            <a:p>
              <a:pPr algn="ctr"/>
              <a:r>
                <a:rPr lang="en-US" sz="1000" dirty="0">
                  <a:solidFill>
                    <a:prstClr val="black"/>
                  </a:solidFill>
                </a:rPr>
                <a:t>Leader of Others</a:t>
              </a:r>
            </a:p>
          </p:txBody>
        </p:sp>
      </p:grpSp>
      <p:grpSp>
        <p:nvGrpSpPr>
          <p:cNvPr id="14" name="Group 13"/>
          <p:cNvGrpSpPr/>
          <p:nvPr/>
        </p:nvGrpSpPr>
        <p:grpSpPr>
          <a:xfrm>
            <a:off x="1927147" y="2701500"/>
            <a:ext cx="4868464" cy="1058332"/>
            <a:chOff x="1927147" y="2701500"/>
            <a:chExt cx="4868464" cy="1058332"/>
          </a:xfrm>
        </p:grpSpPr>
        <p:cxnSp>
          <p:nvCxnSpPr>
            <p:cNvPr id="8" name="Straight Arrow Connector 7"/>
            <p:cNvCxnSpPr/>
            <p:nvPr/>
          </p:nvCxnSpPr>
          <p:spPr>
            <a:xfrm flipV="1">
              <a:off x="1945952" y="2701500"/>
              <a:ext cx="4849659" cy="10583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rot="20845012">
              <a:off x="1927147" y="3273872"/>
              <a:ext cx="4775622" cy="4210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Project Manager     Sponsor      Dept. Mgr.</a:t>
              </a:r>
              <a:endParaRPr lang="en-US" sz="1000" dirty="0">
                <a:solidFill>
                  <a:prstClr val="black"/>
                </a:solidFill>
              </a:endParaRPr>
            </a:p>
            <a:p>
              <a:pPr algn="ctr"/>
              <a:r>
                <a:rPr lang="en-US" sz="1000" dirty="0">
                  <a:solidFill>
                    <a:prstClr val="black"/>
                  </a:solidFill>
                </a:rPr>
                <a:t>Leader of Teams</a:t>
              </a:r>
            </a:p>
          </p:txBody>
        </p:sp>
      </p:grpSp>
      <p:grpSp>
        <p:nvGrpSpPr>
          <p:cNvPr id="15" name="Group 14"/>
          <p:cNvGrpSpPr/>
          <p:nvPr/>
        </p:nvGrpSpPr>
        <p:grpSpPr>
          <a:xfrm>
            <a:off x="1608668" y="1524624"/>
            <a:ext cx="5103461" cy="877026"/>
            <a:chOff x="1608668" y="1524624"/>
            <a:chExt cx="5103461" cy="877026"/>
          </a:xfrm>
        </p:grpSpPr>
        <p:cxnSp>
          <p:nvCxnSpPr>
            <p:cNvPr id="10" name="Straight Arrow Connector 9"/>
            <p:cNvCxnSpPr/>
            <p:nvPr/>
          </p:nvCxnSpPr>
          <p:spPr>
            <a:xfrm flipH="1" flipV="1">
              <a:off x="1608668" y="1524624"/>
              <a:ext cx="5080155" cy="798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bwMode="auto">
            <a:xfrm rot="536867">
              <a:off x="1769757" y="1990790"/>
              <a:ext cx="4942372" cy="4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err="1">
                  <a:solidFill>
                    <a:prstClr val="black"/>
                  </a:solidFill>
                </a:rPr>
                <a:t>Dist</a:t>
              </a:r>
              <a:r>
                <a:rPr lang="en-US" sz="1000" b="0" dirty="0">
                  <a:solidFill>
                    <a:prstClr val="black"/>
                  </a:solidFill>
                </a:rPr>
                <a:t>/</a:t>
              </a:r>
              <a:r>
                <a:rPr lang="en-US" sz="1000" b="0" dirty="0" err="1">
                  <a:solidFill>
                    <a:prstClr val="black"/>
                  </a:solidFill>
                </a:rPr>
                <a:t>Div</a:t>
              </a:r>
              <a:r>
                <a:rPr lang="en-US" sz="1000" b="0" dirty="0">
                  <a:solidFill>
                    <a:prstClr val="black"/>
                  </a:solidFill>
                </a:rPr>
                <a:t> Manager     Area Manager        Mega Project Director           BD Exec</a:t>
              </a:r>
              <a:r>
                <a:rPr lang="en-US" sz="1000" dirty="0">
                  <a:solidFill>
                    <a:prstClr val="black"/>
                  </a:solidFill>
                </a:rPr>
                <a:t> </a:t>
              </a:r>
            </a:p>
            <a:p>
              <a:pPr algn="ctr"/>
              <a:r>
                <a:rPr lang="en-US" sz="1000" dirty="0">
                  <a:solidFill>
                    <a:prstClr val="black"/>
                  </a:solidFill>
                </a:rPr>
                <a:t>Leader of an Organization</a:t>
              </a:r>
            </a:p>
          </p:txBody>
        </p:sp>
      </p:grpSp>
      <p:pic>
        <p:nvPicPr>
          <p:cNvPr id="21" name="Picture 3" descr="C:\Users\jon.swartzentruber\Pictures\09 Leadership Symphony\_MG_59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29"/>
          <a:stretch/>
        </p:blipFill>
        <p:spPr bwMode="auto">
          <a:xfrm>
            <a:off x="3242655" y="4800600"/>
            <a:ext cx="3386745" cy="1837298"/>
          </a:xfrm>
          <a:prstGeom prst="rect">
            <a:avLst/>
          </a:prstGeom>
          <a:noFill/>
          <a:ln>
            <a:solidFill>
              <a:schemeClr val="tx1">
                <a:lumMod val="65000"/>
                <a:lumOff val="3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bwMode="auto">
          <a:xfrm>
            <a:off x="6477000" y="3276600"/>
            <a:ext cx="3048000" cy="136736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2400" dirty="0">
                <a:solidFill>
                  <a:prstClr val="black"/>
                </a:solidFill>
              </a:rPr>
              <a:t>Leadership Succession Program</a:t>
            </a:r>
          </a:p>
        </p:txBody>
      </p:sp>
      <p:sp>
        <p:nvSpPr>
          <p:cNvPr id="24" name="Left Arrow 23"/>
          <p:cNvSpPr/>
          <p:nvPr/>
        </p:nvSpPr>
        <p:spPr>
          <a:xfrm rot="466415">
            <a:off x="5814383" y="3883342"/>
            <a:ext cx="1143000" cy="861583"/>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LSP</a:t>
            </a:r>
          </a:p>
        </p:txBody>
      </p:sp>
      <p:sp>
        <p:nvSpPr>
          <p:cNvPr id="19" name="Right Arrow 28">
            <a:extLst>
              <a:ext uri="{FF2B5EF4-FFF2-40B4-BE49-F238E27FC236}">
                <a16:creationId xmlns:a16="http://schemas.microsoft.com/office/drawing/2014/main" id="{69FD850C-E531-4997-86C1-AF37A06C8770}"/>
              </a:ext>
            </a:extLst>
          </p:cNvPr>
          <p:cNvSpPr/>
          <p:nvPr/>
        </p:nvSpPr>
        <p:spPr>
          <a:xfrm rot="20850545">
            <a:off x="1977484" y="2622157"/>
            <a:ext cx="1234440" cy="859536"/>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 Po</a:t>
            </a:r>
          </a:p>
        </p:txBody>
      </p:sp>
      <p:pic>
        <p:nvPicPr>
          <p:cNvPr id="20" name="Picture 2">
            <a:extLst>
              <a:ext uri="{FF2B5EF4-FFF2-40B4-BE49-F238E27FC236}">
                <a16:creationId xmlns:a16="http://schemas.microsoft.com/office/drawing/2014/main" id="{F3253819-299A-4539-BED7-362F5A0C9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06" y="2196220"/>
            <a:ext cx="2599230" cy="335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6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77225" cy="370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4114800"/>
            <a:ext cx="8124825" cy="5334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7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FE3141-3839-44D6-AB63-31116CD3C9A8}"/>
              </a:ext>
            </a:extLst>
          </p:cNvPr>
          <p:cNvPicPr>
            <a:picLocks noChangeAspect="1"/>
          </p:cNvPicPr>
          <p:nvPr/>
        </p:nvPicPr>
        <p:blipFill>
          <a:blip r:embed="rId3"/>
          <a:stretch>
            <a:fillRect/>
          </a:stretch>
        </p:blipFill>
        <p:spPr>
          <a:xfrm>
            <a:off x="2743200" y="1219200"/>
            <a:ext cx="4572000" cy="5204365"/>
          </a:xfrm>
          <a:prstGeom prst="rect">
            <a:avLst/>
          </a:prstGeom>
        </p:spPr>
      </p:pic>
      <p:pic>
        <p:nvPicPr>
          <p:cNvPr id="3" name="Picture 2">
            <a:extLst>
              <a:ext uri="{FF2B5EF4-FFF2-40B4-BE49-F238E27FC236}">
                <a16:creationId xmlns:a16="http://schemas.microsoft.com/office/drawing/2014/main" id="{10299603-37E6-4943-B2F7-D3AFB0A9EB8D}"/>
              </a:ext>
            </a:extLst>
          </p:cNvPr>
          <p:cNvPicPr>
            <a:picLocks noChangeAspect="1"/>
          </p:cNvPicPr>
          <p:nvPr/>
        </p:nvPicPr>
        <p:blipFill>
          <a:blip r:embed="rId4"/>
          <a:stretch>
            <a:fillRect/>
          </a:stretch>
        </p:blipFill>
        <p:spPr>
          <a:xfrm>
            <a:off x="514921" y="1371600"/>
            <a:ext cx="1390079" cy="1995328"/>
          </a:xfrm>
          <a:prstGeom prst="rect">
            <a:avLst/>
          </a:prstGeom>
        </p:spPr>
      </p:pic>
      <p:sp>
        <p:nvSpPr>
          <p:cNvPr id="13" name="Oval 12">
            <a:extLst>
              <a:ext uri="{FF2B5EF4-FFF2-40B4-BE49-F238E27FC236}">
                <a16:creationId xmlns:a16="http://schemas.microsoft.com/office/drawing/2014/main" id="{9EEFFEF0-A836-4512-B40B-BEA718F99829}"/>
              </a:ext>
            </a:extLst>
          </p:cNvPr>
          <p:cNvSpPr/>
          <p:nvPr/>
        </p:nvSpPr>
        <p:spPr>
          <a:xfrm>
            <a:off x="2590800" y="2667000"/>
            <a:ext cx="49530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355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Jon.Swartzentruber\Desktop\Perf Mgt 2010 Update\V 2.0 Materials\Assessment and Development Matrix.jpg">
            <a:extLst>
              <a:ext uri="{FF2B5EF4-FFF2-40B4-BE49-F238E27FC236}">
                <a16:creationId xmlns:a16="http://schemas.microsoft.com/office/drawing/2014/main" id="{E3A8E5EB-E23C-4B43-A95C-0E2C487CFD6D}"/>
              </a:ext>
            </a:extLst>
          </p:cNvPr>
          <p:cNvPicPr>
            <a:picLocks noChangeAspect="1" noChangeArrowheads="1"/>
          </p:cNvPicPr>
          <p:nvPr/>
        </p:nvPicPr>
        <p:blipFill>
          <a:blip r:embed="rId3"/>
          <a:srcRect/>
          <a:stretch>
            <a:fillRect/>
          </a:stretch>
        </p:blipFill>
        <p:spPr bwMode="auto">
          <a:xfrm>
            <a:off x="992372" y="1456659"/>
            <a:ext cx="6817242" cy="5112932"/>
          </a:xfrm>
          <a:prstGeom prst="rect">
            <a:avLst/>
          </a:prstGeom>
          <a:noFill/>
          <a:ln w="19050">
            <a:solidFill>
              <a:schemeClr val="bg1">
                <a:lumMod val="50000"/>
              </a:schemeClr>
            </a:solidFill>
          </a:ln>
        </p:spPr>
      </p:pic>
      <p:sp>
        <p:nvSpPr>
          <p:cNvPr id="2" name="Rectangle 1">
            <a:extLst>
              <a:ext uri="{FF2B5EF4-FFF2-40B4-BE49-F238E27FC236}">
                <a16:creationId xmlns:a16="http://schemas.microsoft.com/office/drawing/2014/main" id="{AC7D6A86-E448-4720-8C11-E8EF7D665A5A}"/>
              </a:ext>
            </a:extLst>
          </p:cNvPr>
          <p:cNvSpPr/>
          <p:nvPr/>
        </p:nvSpPr>
        <p:spPr bwMode="auto">
          <a:xfrm>
            <a:off x="2133601" y="2209800"/>
            <a:ext cx="5257800" cy="431949"/>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5A13448-AE97-4D83-9FB9-4E6E0BB9A1F6}"/>
              </a:ext>
            </a:extLst>
          </p:cNvPr>
          <p:cNvSpPr/>
          <p:nvPr/>
        </p:nvSpPr>
        <p:spPr bwMode="auto">
          <a:xfrm>
            <a:off x="1195277" y="2641749"/>
            <a:ext cx="709724" cy="3682851"/>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4236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Jon.Swartzentruber\Desktop\Perf Mgt 2010 Update\V 2.0 Materials\Assessment and Development Matrix.jpg">
            <a:extLst>
              <a:ext uri="{FF2B5EF4-FFF2-40B4-BE49-F238E27FC236}">
                <a16:creationId xmlns:a16="http://schemas.microsoft.com/office/drawing/2014/main" id="{E3A8E5EB-E23C-4B43-A95C-0E2C487CFD6D}"/>
              </a:ext>
            </a:extLst>
          </p:cNvPr>
          <p:cNvPicPr>
            <a:picLocks noChangeAspect="1" noChangeArrowheads="1"/>
          </p:cNvPicPr>
          <p:nvPr/>
        </p:nvPicPr>
        <p:blipFill>
          <a:blip r:embed="rId3"/>
          <a:srcRect/>
          <a:stretch>
            <a:fillRect/>
          </a:stretch>
        </p:blipFill>
        <p:spPr bwMode="auto">
          <a:xfrm>
            <a:off x="992372" y="1456659"/>
            <a:ext cx="6817242" cy="5112932"/>
          </a:xfrm>
          <a:prstGeom prst="rect">
            <a:avLst/>
          </a:prstGeom>
          <a:noFill/>
          <a:ln w="19050">
            <a:solidFill>
              <a:schemeClr val="bg1">
                <a:lumMod val="50000"/>
              </a:schemeClr>
            </a:solidFill>
          </a:ln>
        </p:spPr>
      </p:pic>
      <p:sp>
        <p:nvSpPr>
          <p:cNvPr id="2" name="Rectangle 1">
            <a:extLst>
              <a:ext uri="{FF2B5EF4-FFF2-40B4-BE49-F238E27FC236}">
                <a16:creationId xmlns:a16="http://schemas.microsoft.com/office/drawing/2014/main" id="{AC7D6A86-E448-4720-8C11-E8EF7D665A5A}"/>
              </a:ext>
            </a:extLst>
          </p:cNvPr>
          <p:cNvSpPr/>
          <p:nvPr/>
        </p:nvSpPr>
        <p:spPr bwMode="auto">
          <a:xfrm>
            <a:off x="3668235" y="2209800"/>
            <a:ext cx="1876647" cy="1669311"/>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5A13448-AE97-4D83-9FB9-4E6E0BB9A1F6}"/>
              </a:ext>
            </a:extLst>
          </p:cNvPr>
          <p:cNvSpPr/>
          <p:nvPr/>
        </p:nvSpPr>
        <p:spPr bwMode="auto">
          <a:xfrm>
            <a:off x="5544882" y="2209800"/>
            <a:ext cx="1876647" cy="1669311"/>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9CADFE23-49FB-4901-AB43-2DDF99A27C22}"/>
              </a:ext>
            </a:extLst>
          </p:cNvPr>
          <p:cNvSpPr/>
          <p:nvPr/>
        </p:nvSpPr>
        <p:spPr bwMode="auto">
          <a:xfrm>
            <a:off x="5543111" y="3877340"/>
            <a:ext cx="1876647" cy="1456660"/>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4795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464207227"/>
              </p:ext>
            </p:extLst>
          </p:nvPr>
        </p:nvGraphicFramePr>
        <p:xfrm>
          <a:off x="609600" y="4038600"/>
          <a:ext cx="7467600" cy="2281509"/>
        </p:xfrm>
        <a:graphic>
          <a:graphicData uri="http://schemas.openxmlformats.org/drawingml/2006/table">
            <a:tbl>
              <a:tblPr>
                <a:effectLst>
                  <a:outerShdw blurRad="50800" dist="38100" dir="2700000" algn="tl" rotWithShape="0">
                    <a:prstClr val="black">
                      <a:alpha val="40000"/>
                    </a:prstClr>
                  </a:outerShdw>
                </a:effectLst>
              </a:tblPr>
              <a:tblGrid>
                <a:gridCol w="763731">
                  <a:extLst>
                    <a:ext uri="{9D8B030D-6E8A-4147-A177-3AD203B41FA5}">
                      <a16:colId xmlns:a16="http://schemas.microsoft.com/office/drawing/2014/main" val="20000"/>
                    </a:ext>
                  </a:extLst>
                </a:gridCol>
                <a:gridCol w="763732">
                  <a:extLst>
                    <a:ext uri="{9D8B030D-6E8A-4147-A177-3AD203B41FA5}">
                      <a16:colId xmlns:a16="http://schemas.microsoft.com/office/drawing/2014/main" val="20001"/>
                    </a:ext>
                  </a:extLst>
                </a:gridCol>
                <a:gridCol w="1139537">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0268">
                  <a:extLst>
                    <a:ext uri="{9D8B030D-6E8A-4147-A177-3AD203B41FA5}">
                      <a16:colId xmlns:a16="http://schemas.microsoft.com/office/drawing/2014/main" val="20007"/>
                    </a:ext>
                  </a:extLst>
                </a:gridCol>
                <a:gridCol w="763732">
                  <a:extLst>
                    <a:ext uri="{9D8B030D-6E8A-4147-A177-3AD203B41FA5}">
                      <a16:colId xmlns:a16="http://schemas.microsoft.com/office/drawing/2014/main" val="20008"/>
                    </a:ext>
                  </a:extLst>
                </a:gridCol>
              </a:tblGrid>
              <a:tr h="276918">
                <a:tc>
                  <a:txBody>
                    <a:bodyPr/>
                    <a:lstStyle/>
                    <a:p>
                      <a:pPr algn="l" fontAlgn="t"/>
                      <a:r>
                        <a:rPr lang="en-US" sz="1100" b="1" i="0" u="none" strike="noStrike" dirty="0">
                          <a:solidFill>
                            <a:srgbClr val="000000"/>
                          </a:solidFill>
                          <a:effectLst/>
                          <a:latin typeface="Arial"/>
                        </a:rPr>
                        <a:t>First Name</a:t>
                      </a:r>
                    </a:p>
                  </a:txBody>
                  <a:tcPr marL="7803" marR="7803" marT="7803"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Last Name</a:t>
                      </a: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Position Title</a:t>
                      </a: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9 </a:t>
                      </a:r>
                      <a:r>
                        <a:rPr lang="en-US" sz="1100" b="1" i="0" u="none" strike="noStrike" dirty="0" err="1">
                          <a:solidFill>
                            <a:srgbClr val="000000"/>
                          </a:solidFill>
                          <a:effectLst/>
                          <a:latin typeface="Arial"/>
                        </a:rPr>
                        <a:t>Sq</a:t>
                      </a:r>
                      <a:endParaRPr lang="en-US" sz="1100" b="1" i="0" u="none" strike="noStrike" dirty="0">
                        <a:solidFill>
                          <a:srgbClr val="000000"/>
                        </a:solidFill>
                        <a:effectLst/>
                        <a:latin typeface="Arial"/>
                      </a:endParaRP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Coach</a:t>
                      </a:r>
                    </a:p>
                  </a:txBody>
                  <a:tcPr marL="7803" marR="7803" marT="7803" marB="0" anchor="ctr">
                    <a:lnL w="6350" cap="flat" cmpd="sng" algn="ctr">
                      <a:solidFill>
                        <a:srgbClr val="B2B2B2"/>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Talent</a:t>
                      </a:r>
                      <a:r>
                        <a:rPr lang="en-US" sz="1100" b="1" i="0" u="none" strike="noStrike" baseline="0" dirty="0">
                          <a:solidFill>
                            <a:srgbClr val="000000"/>
                          </a:solidFill>
                          <a:effectLst/>
                          <a:latin typeface="Arial"/>
                        </a:rPr>
                        <a:t> Pool</a:t>
                      </a:r>
                      <a:endParaRPr lang="en-US" sz="1100" b="1" i="0" u="none" strike="noStrike" dirty="0">
                        <a:solidFill>
                          <a:srgbClr val="000000"/>
                        </a:solidFill>
                        <a:effectLst/>
                        <a:latin typeface="Arial"/>
                      </a:endParaRPr>
                    </a:p>
                  </a:txBody>
                  <a:tcPr marL="7803" marR="7803" marT="7803" marB="0" anchor="ctr">
                    <a:lnL>
                      <a:noFill/>
                    </a:lnL>
                    <a:lnR>
                      <a:noFill/>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Ready</a:t>
                      </a:r>
                    </a:p>
                  </a:txBody>
                  <a:tcPr marL="7803" marR="7803" marT="7803" marB="0" anchor="ctr">
                    <a:lnL>
                      <a:noFill/>
                    </a:lnL>
                    <a:lnR>
                      <a:noFill/>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Pool #2</a:t>
                      </a:r>
                    </a:p>
                  </a:txBody>
                  <a:tcPr marL="7803" marR="7803" marT="7803"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Ready</a:t>
                      </a:r>
                    </a:p>
                  </a:txBody>
                  <a:tcPr marL="7803" marR="7803" marT="7803" marB="0" anchor="ctr">
                    <a:lnL>
                      <a:noFill/>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76918">
                <a:tc>
                  <a:txBody>
                    <a:bodyPr/>
                    <a:lstStyle/>
                    <a:p>
                      <a:pPr algn="l" fontAlgn="t"/>
                      <a:r>
                        <a:rPr lang="en-US" sz="1100" b="0" i="0" u="none" strike="noStrike" dirty="0">
                          <a:solidFill>
                            <a:srgbClr val="000000"/>
                          </a:solidFill>
                          <a:effectLst/>
                          <a:latin typeface="Arial"/>
                        </a:rPr>
                        <a:t>David</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Johnson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err="1">
                          <a:solidFill>
                            <a:srgbClr val="000000"/>
                          </a:solidFill>
                          <a:effectLst/>
                          <a:latin typeface="Arial"/>
                        </a:rPr>
                        <a:t>Gwyon</a:t>
                      </a:r>
                      <a:r>
                        <a:rPr lang="en-US" sz="1100" b="0" i="0" u="none" strike="noStrike" baseline="0" dirty="0">
                          <a:solidFill>
                            <a:srgbClr val="000000"/>
                          </a:solidFill>
                          <a:effectLst/>
                          <a:latin typeface="Arial"/>
                        </a:rPr>
                        <a:t> Elson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3-4 </a:t>
                      </a:r>
                      <a:r>
                        <a:rPr lang="en-US" sz="1100" b="0" i="0" u="none" strike="noStrike"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1"/>
                  </a:ext>
                </a:extLst>
              </a:tr>
              <a:tr h="276918">
                <a:tc>
                  <a:txBody>
                    <a:bodyPr/>
                    <a:lstStyle/>
                    <a:p>
                      <a:pPr algn="l" fontAlgn="t"/>
                      <a:r>
                        <a:rPr lang="en-US" sz="1100" b="0" i="0" u="none" strike="noStrike">
                          <a:solidFill>
                            <a:srgbClr val="000000"/>
                          </a:solidFill>
                          <a:effectLst/>
                          <a:latin typeface="Arial"/>
                        </a:rPr>
                        <a:t>Michael</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Graham</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err="1">
                          <a:solidFill>
                            <a:srgbClr val="000000"/>
                          </a:solidFill>
                          <a:effectLst/>
                          <a:latin typeface="Arial"/>
                        </a:rPr>
                        <a:t>Dep</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Const</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Mgr</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Bill Smith</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PP1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1-2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2-3 </a:t>
                      </a:r>
                      <a:r>
                        <a:rPr lang="en-US" sz="1100" b="0" i="0" u="none" strike="noStrike"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2"/>
                  </a:ext>
                </a:extLst>
              </a:tr>
              <a:tr h="276918">
                <a:tc>
                  <a:txBody>
                    <a:bodyPr/>
                    <a:lstStyle/>
                    <a:p>
                      <a:pPr algn="l" fontAlgn="t"/>
                      <a:r>
                        <a:rPr lang="en-US" sz="1100" b="0" i="0" u="none" strike="noStrike">
                          <a:solidFill>
                            <a:srgbClr val="000000"/>
                          </a:solidFill>
                          <a:effectLst/>
                          <a:latin typeface="Arial"/>
                        </a:rPr>
                        <a:t>Donald</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Arant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Piping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B+</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Ricardo Cummings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3-5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 </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3"/>
                  </a:ext>
                </a:extLst>
              </a:tr>
              <a:tr h="276918">
                <a:tc>
                  <a:txBody>
                    <a:bodyPr/>
                    <a:lstStyle/>
                    <a:p>
                      <a:pPr algn="l" fontAlgn="t"/>
                      <a:r>
                        <a:rPr lang="en-US" sz="1100" b="0" i="0" u="none" strike="noStrike">
                          <a:solidFill>
                            <a:srgbClr val="000000"/>
                          </a:solidFill>
                          <a:effectLst/>
                          <a:latin typeface="Arial"/>
                        </a:rPr>
                        <a:t>Bryan</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Reese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Infra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Glenn Jones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3-5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 </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4"/>
                  </a:ext>
                </a:extLst>
              </a:tr>
              <a:tr h="276918">
                <a:tc>
                  <a:txBody>
                    <a:bodyPr/>
                    <a:lstStyle/>
                    <a:p>
                      <a:pPr algn="l" fontAlgn="t"/>
                      <a:r>
                        <a:rPr lang="en-US" sz="1100" b="0" i="0" u="none" strike="noStrike">
                          <a:solidFill>
                            <a:srgbClr val="000000"/>
                          </a:solidFill>
                          <a:effectLst/>
                          <a:latin typeface="Arial"/>
                        </a:rPr>
                        <a:t>Kent</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Oberle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CivDesCoordMgr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err="1">
                          <a:solidFill>
                            <a:srgbClr val="000000"/>
                          </a:solidFill>
                          <a:effectLst/>
                          <a:latin typeface="Arial"/>
                        </a:rPr>
                        <a:t>Gwyon</a:t>
                      </a:r>
                      <a:r>
                        <a:rPr lang="en-US" sz="1100" b="0" i="0" u="none" strike="noStrike" baseline="0" dirty="0">
                          <a:solidFill>
                            <a:srgbClr val="000000"/>
                          </a:solidFill>
                          <a:effectLst/>
                          <a:latin typeface="Arial"/>
                        </a:rPr>
                        <a:t> Elson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0-12 mos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5"/>
                  </a:ext>
                </a:extLst>
              </a:tr>
              <a:tr h="276918">
                <a:tc>
                  <a:txBody>
                    <a:bodyPr/>
                    <a:lstStyle/>
                    <a:p>
                      <a:pPr algn="l" fontAlgn="t"/>
                      <a:r>
                        <a:rPr lang="en-US" sz="1100" b="0" i="0" u="none" strike="noStrike">
                          <a:solidFill>
                            <a:srgbClr val="000000"/>
                          </a:solidFill>
                          <a:effectLst/>
                          <a:latin typeface="Arial"/>
                        </a:rPr>
                        <a:t>Andy</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O'Keeffe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Supt 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Chuck </a:t>
                      </a:r>
                      <a:r>
                        <a:rPr lang="en-US" sz="1100" b="0" i="0" u="none" strike="noStrike" baseline="0" dirty="0" err="1">
                          <a:solidFill>
                            <a:srgbClr val="000000"/>
                          </a:solidFill>
                          <a:effectLst/>
                          <a:latin typeface="Arial"/>
                        </a:rPr>
                        <a:t>Hucks</a:t>
                      </a:r>
                      <a:endParaRPr lang="en-US" sz="1100" b="0" i="0" u="none" strike="noStrike" baseline="0"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err="1">
                          <a:solidFill>
                            <a:srgbClr val="000000"/>
                          </a:solidFill>
                          <a:effectLst/>
                          <a:latin typeface="Arial"/>
                        </a:rPr>
                        <a:t>Sr</a:t>
                      </a:r>
                      <a:r>
                        <a:rPr lang="en-US" sz="1100" b="0" i="0" u="none" strike="noStrike" dirty="0">
                          <a:solidFill>
                            <a:srgbClr val="000000"/>
                          </a:solidFill>
                          <a:effectLst/>
                          <a:latin typeface="Arial"/>
                        </a:rPr>
                        <a:t> PM</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6"/>
                  </a:ext>
                </a:extLst>
              </a:tr>
              <a:tr h="276918">
                <a:tc>
                  <a:txBody>
                    <a:bodyPr/>
                    <a:lstStyle/>
                    <a:p>
                      <a:pPr algn="l" fontAlgn="t"/>
                      <a:r>
                        <a:rPr lang="en-US" sz="1100" b="0" i="0" u="none" strike="noStrike">
                          <a:solidFill>
                            <a:srgbClr val="000000"/>
                          </a:solidFill>
                          <a:effectLst/>
                          <a:latin typeface="Arial"/>
                        </a:rPr>
                        <a:t>Ronnie</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Edmonds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Env Acc Util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Bryan Randall</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 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4-5</a:t>
                      </a:r>
                      <a:r>
                        <a:rPr lang="en-US" sz="1100" b="0" i="0" u="none" strike="noStrike" baseline="0" dirty="0">
                          <a:solidFill>
                            <a:srgbClr val="000000"/>
                          </a:solidFill>
                          <a:effectLst/>
                          <a:latin typeface="Arial"/>
                        </a:rPr>
                        <a:t> </a:t>
                      </a:r>
                      <a:r>
                        <a:rPr lang="en-US" sz="1100" b="0" i="0" u="none" strike="noStrike" baseline="0"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09851"/>
            <a:ext cx="5172075" cy="178960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Oval 5"/>
          <p:cNvSpPr/>
          <p:nvPr/>
        </p:nvSpPr>
        <p:spPr>
          <a:xfrm>
            <a:off x="304800" y="4191000"/>
            <a:ext cx="2819400" cy="60960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a:xfrm>
            <a:off x="457200" y="13716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Building the LSP Roster</a:t>
            </a:r>
          </a:p>
        </p:txBody>
      </p:sp>
    </p:spTree>
    <p:extLst>
      <p:ext uri="{BB962C8B-B14F-4D97-AF65-F5344CB8AC3E}">
        <p14:creationId xmlns:p14="http://schemas.microsoft.com/office/powerpoint/2010/main" val="13641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500971946"/>
              </p:ext>
            </p:extLst>
          </p:nvPr>
        </p:nvGraphicFramePr>
        <p:xfrm>
          <a:off x="609600" y="4038600"/>
          <a:ext cx="7467600" cy="2281509"/>
        </p:xfrm>
        <a:graphic>
          <a:graphicData uri="http://schemas.openxmlformats.org/drawingml/2006/table">
            <a:tbl>
              <a:tblPr>
                <a:effectLst>
                  <a:outerShdw blurRad="50800" dist="38100" dir="2700000" algn="tl" rotWithShape="0">
                    <a:prstClr val="black">
                      <a:alpha val="40000"/>
                    </a:prstClr>
                  </a:outerShdw>
                </a:effectLst>
              </a:tblPr>
              <a:tblGrid>
                <a:gridCol w="763731">
                  <a:extLst>
                    <a:ext uri="{9D8B030D-6E8A-4147-A177-3AD203B41FA5}">
                      <a16:colId xmlns:a16="http://schemas.microsoft.com/office/drawing/2014/main" val="20000"/>
                    </a:ext>
                  </a:extLst>
                </a:gridCol>
                <a:gridCol w="763732">
                  <a:extLst>
                    <a:ext uri="{9D8B030D-6E8A-4147-A177-3AD203B41FA5}">
                      <a16:colId xmlns:a16="http://schemas.microsoft.com/office/drawing/2014/main" val="20001"/>
                    </a:ext>
                  </a:extLst>
                </a:gridCol>
                <a:gridCol w="1139537">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0268">
                  <a:extLst>
                    <a:ext uri="{9D8B030D-6E8A-4147-A177-3AD203B41FA5}">
                      <a16:colId xmlns:a16="http://schemas.microsoft.com/office/drawing/2014/main" val="20007"/>
                    </a:ext>
                  </a:extLst>
                </a:gridCol>
                <a:gridCol w="763732">
                  <a:extLst>
                    <a:ext uri="{9D8B030D-6E8A-4147-A177-3AD203B41FA5}">
                      <a16:colId xmlns:a16="http://schemas.microsoft.com/office/drawing/2014/main" val="20008"/>
                    </a:ext>
                  </a:extLst>
                </a:gridCol>
              </a:tblGrid>
              <a:tr h="276918">
                <a:tc>
                  <a:txBody>
                    <a:bodyPr/>
                    <a:lstStyle/>
                    <a:p>
                      <a:pPr algn="l" fontAlgn="t"/>
                      <a:r>
                        <a:rPr lang="en-US" sz="1100" b="1" i="0" u="none" strike="noStrike" dirty="0">
                          <a:solidFill>
                            <a:srgbClr val="000000"/>
                          </a:solidFill>
                          <a:effectLst/>
                          <a:latin typeface="Arial"/>
                        </a:rPr>
                        <a:t>First Name</a:t>
                      </a:r>
                    </a:p>
                  </a:txBody>
                  <a:tcPr marL="7803" marR="7803" marT="7803"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Last Name</a:t>
                      </a: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Position Title</a:t>
                      </a: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9 </a:t>
                      </a:r>
                      <a:r>
                        <a:rPr lang="en-US" sz="1100" b="1" i="0" u="none" strike="noStrike" dirty="0" err="1">
                          <a:solidFill>
                            <a:srgbClr val="000000"/>
                          </a:solidFill>
                          <a:effectLst/>
                          <a:latin typeface="Arial"/>
                        </a:rPr>
                        <a:t>Sq</a:t>
                      </a:r>
                      <a:endParaRPr lang="en-US" sz="1100" b="1" i="0" u="none" strike="noStrike" dirty="0">
                        <a:solidFill>
                          <a:srgbClr val="000000"/>
                        </a:solidFill>
                        <a:effectLst/>
                        <a:latin typeface="Arial"/>
                      </a:endParaRP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Coach</a:t>
                      </a:r>
                    </a:p>
                  </a:txBody>
                  <a:tcPr marL="7803" marR="7803" marT="7803" marB="0" anchor="ctr">
                    <a:lnL w="6350" cap="flat" cmpd="sng" algn="ctr">
                      <a:solidFill>
                        <a:srgbClr val="B2B2B2"/>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1" i="0" u="none" strike="noStrike" dirty="0">
                          <a:solidFill>
                            <a:srgbClr val="000000"/>
                          </a:solidFill>
                          <a:effectLst/>
                          <a:latin typeface="Arial"/>
                        </a:rPr>
                        <a:t>Talent</a:t>
                      </a:r>
                      <a:r>
                        <a:rPr lang="en-US" sz="1100" b="1" i="0" u="none" strike="noStrike" baseline="0" dirty="0">
                          <a:solidFill>
                            <a:srgbClr val="000000"/>
                          </a:solidFill>
                          <a:effectLst/>
                          <a:latin typeface="Arial"/>
                        </a:rPr>
                        <a:t> Pool</a:t>
                      </a:r>
                      <a:endParaRPr lang="en-US" sz="1100" b="1" i="0" u="none" strike="noStrike" dirty="0">
                        <a:solidFill>
                          <a:srgbClr val="000000"/>
                        </a:solidFill>
                        <a:effectLst/>
                        <a:latin typeface="Arial"/>
                      </a:endParaRPr>
                    </a:p>
                  </a:txBody>
                  <a:tcPr marL="7803" marR="7803" marT="7803" marB="0" anchor="ctr">
                    <a:lnL>
                      <a:noFill/>
                    </a:lnL>
                    <a:lnR>
                      <a:noFill/>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Ready</a:t>
                      </a:r>
                    </a:p>
                  </a:txBody>
                  <a:tcPr marL="7803" marR="7803" marT="7803" marB="0" anchor="ctr">
                    <a:lnL>
                      <a:noFill/>
                    </a:lnL>
                    <a:lnR>
                      <a:noFill/>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Pool #2</a:t>
                      </a:r>
                    </a:p>
                  </a:txBody>
                  <a:tcPr marL="7803" marR="7803" marT="7803"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Ready</a:t>
                      </a:r>
                    </a:p>
                  </a:txBody>
                  <a:tcPr marL="7803" marR="7803" marT="7803" marB="0" anchor="ctr">
                    <a:lnL>
                      <a:noFill/>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76918">
                <a:tc>
                  <a:txBody>
                    <a:bodyPr/>
                    <a:lstStyle/>
                    <a:p>
                      <a:pPr algn="l" fontAlgn="t"/>
                      <a:r>
                        <a:rPr lang="en-US" sz="1100" b="0" i="0" u="none" strike="noStrike" dirty="0">
                          <a:solidFill>
                            <a:srgbClr val="000000"/>
                          </a:solidFill>
                          <a:effectLst/>
                          <a:latin typeface="Arial"/>
                        </a:rPr>
                        <a:t>David</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Johnson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err="1">
                          <a:solidFill>
                            <a:srgbClr val="000000"/>
                          </a:solidFill>
                          <a:effectLst/>
                          <a:latin typeface="Arial"/>
                        </a:rPr>
                        <a:t>Gwyon</a:t>
                      </a:r>
                      <a:r>
                        <a:rPr lang="en-US" sz="1100" b="0" i="0" u="none" strike="noStrike" baseline="0" dirty="0">
                          <a:solidFill>
                            <a:srgbClr val="000000"/>
                          </a:solidFill>
                          <a:effectLst/>
                          <a:latin typeface="Arial"/>
                        </a:rPr>
                        <a:t> Elson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3-4 </a:t>
                      </a:r>
                      <a:r>
                        <a:rPr lang="en-US" sz="1100" b="0" i="0" u="none" strike="noStrike"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1"/>
                  </a:ext>
                </a:extLst>
              </a:tr>
              <a:tr h="276918">
                <a:tc>
                  <a:txBody>
                    <a:bodyPr/>
                    <a:lstStyle/>
                    <a:p>
                      <a:pPr algn="l" fontAlgn="t"/>
                      <a:r>
                        <a:rPr lang="en-US" sz="1100" b="0" i="0" u="none" strike="noStrike">
                          <a:solidFill>
                            <a:srgbClr val="000000"/>
                          </a:solidFill>
                          <a:effectLst/>
                          <a:latin typeface="Arial"/>
                        </a:rPr>
                        <a:t>Michael</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Graham</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err="1">
                          <a:solidFill>
                            <a:srgbClr val="000000"/>
                          </a:solidFill>
                          <a:effectLst/>
                          <a:latin typeface="Arial"/>
                        </a:rPr>
                        <a:t>Dep</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Const</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Mgr</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Bill Smith</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PP1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1-2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2-3 </a:t>
                      </a:r>
                      <a:r>
                        <a:rPr lang="en-US" sz="1100" b="0" i="0" u="none" strike="noStrike"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2"/>
                  </a:ext>
                </a:extLst>
              </a:tr>
              <a:tr h="276918">
                <a:tc>
                  <a:txBody>
                    <a:bodyPr/>
                    <a:lstStyle/>
                    <a:p>
                      <a:pPr algn="l" fontAlgn="t"/>
                      <a:r>
                        <a:rPr lang="en-US" sz="1100" b="0" i="0" u="none" strike="noStrike">
                          <a:solidFill>
                            <a:srgbClr val="000000"/>
                          </a:solidFill>
                          <a:effectLst/>
                          <a:latin typeface="Arial"/>
                        </a:rPr>
                        <a:t>Donald</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Arant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Piping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B+</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Ricardo Cummings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3-5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 </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3"/>
                  </a:ext>
                </a:extLst>
              </a:tr>
              <a:tr h="276918">
                <a:tc>
                  <a:txBody>
                    <a:bodyPr/>
                    <a:lstStyle/>
                    <a:p>
                      <a:pPr algn="l" fontAlgn="t"/>
                      <a:r>
                        <a:rPr lang="en-US" sz="1100" b="0" i="0" u="none" strike="noStrike">
                          <a:solidFill>
                            <a:srgbClr val="000000"/>
                          </a:solidFill>
                          <a:effectLst/>
                          <a:latin typeface="Arial"/>
                        </a:rPr>
                        <a:t>Bryan</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Reese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Infra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Glenn Jones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3-5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 </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4"/>
                  </a:ext>
                </a:extLst>
              </a:tr>
              <a:tr h="276918">
                <a:tc>
                  <a:txBody>
                    <a:bodyPr/>
                    <a:lstStyle/>
                    <a:p>
                      <a:pPr algn="l" fontAlgn="t"/>
                      <a:r>
                        <a:rPr lang="en-US" sz="1100" b="0" i="0" u="none" strike="noStrike">
                          <a:solidFill>
                            <a:srgbClr val="000000"/>
                          </a:solidFill>
                          <a:effectLst/>
                          <a:latin typeface="Arial"/>
                        </a:rPr>
                        <a:t>Kent</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Oberle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CivDesCoordMgr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err="1">
                          <a:solidFill>
                            <a:srgbClr val="000000"/>
                          </a:solidFill>
                          <a:effectLst/>
                          <a:latin typeface="Arial"/>
                        </a:rPr>
                        <a:t>Gwyon</a:t>
                      </a:r>
                      <a:r>
                        <a:rPr lang="en-US" sz="1100" b="0" i="0" u="none" strike="noStrike" baseline="0" dirty="0">
                          <a:solidFill>
                            <a:srgbClr val="000000"/>
                          </a:solidFill>
                          <a:effectLst/>
                          <a:latin typeface="Arial"/>
                        </a:rPr>
                        <a:t> Elson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0-12 mos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5"/>
                  </a:ext>
                </a:extLst>
              </a:tr>
              <a:tr h="276918">
                <a:tc>
                  <a:txBody>
                    <a:bodyPr/>
                    <a:lstStyle/>
                    <a:p>
                      <a:pPr algn="l" fontAlgn="t"/>
                      <a:r>
                        <a:rPr lang="en-US" sz="1100" b="0" i="0" u="none" strike="noStrike">
                          <a:solidFill>
                            <a:srgbClr val="000000"/>
                          </a:solidFill>
                          <a:effectLst/>
                          <a:latin typeface="Arial"/>
                        </a:rPr>
                        <a:t>Andy</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O'Keeffe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Supt 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Chuck </a:t>
                      </a:r>
                      <a:r>
                        <a:rPr lang="en-US" sz="1100" b="0" i="0" u="none" strike="noStrike" baseline="0" dirty="0" err="1">
                          <a:solidFill>
                            <a:srgbClr val="000000"/>
                          </a:solidFill>
                          <a:effectLst/>
                          <a:latin typeface="Arial"/>
                        </a:rPr>
                        <a:t>Hucks</a:t>
                      </a:r>
                      <a:endParaRPr lang="en-US" sz="1100" b="0" i="0" u="none" strike="noStrike" baseline="0"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err="1">
                          <a:solidFill>
                            <a:srgbClr val="000000"/>
                          </a:solidFill>
                          <a:effectLst/>
                          <a:latin typeface="Arial"/>
                        </a:rPr>
                        <a:t>Sr</a:t>
                      </a:r>
                      <a:r>
                        <a:rPr lang="en-US" sz="1100" b="0" i="0" u="none" strike="noStrike" dirty="0">
                          <a:solidFill>
                            <a:srgbClr val="000000"/>
                          </a:solidFill>
                          <a:effectLst/>
                          <a:latin typeface="Arial"/>
                        </a:rPr>
                        <a:t> PM</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6"/>
                  </a:ext>
                </a:extLst>
              </a:tr>
              <a:tr h="276918">
                <a:tc>
                  <a:txBody>
                    <a:bodyPr/>
                    <a:lstStyle/>
                    <a:p>
                      <a:pPr algn="l" fontAlgn="t"/>
                      <a:r>
                        <a:rPr lang="en-US" sz="1100" b="0" i="0" u="none" strike="noStrike">
                          <a:solidFill>
                            <a:srgbClr val="000000"/>
                          </a:solidFill>
                          <a:effectLst/>
                          <a:latin typeface="Arial"/>
                        </a:rPr>
                        <a:t>Ronnie</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Edmonds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Env Acc Util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Bryan Randall</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 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4-5</a:t>
                      </a:r>
                      <a:r>
                        <a:rPr lang="en-US" sz="1100" b="0" i="0" u="none" strike="noStrike" baseline="0" dirty="0">
                          <a:solidFill>
                            <a:srgbClr val="000000"/>
                          </a:solidFill>
                          <a:effectLst/>
                          <a:latin typeface="Arial"/>
                        </a:rPr>
                        <a:t> </a:t>
                      </a:r>
                      <a:r>
                        <a:rPr lang="en-US" sz="1100" b="0" i="0" u="none" strike="noStrike" baseline="0"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09851"/>
            <a:ext cx="5172075" cy="178960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3"/>
          <p:cNvSpPr txBox="1">
            <a:spLocks noChangeArrowheads="1"/>
          </p:cNvSpPr>
          <p:nvPr/>
        </p:nvSpPr>
        <p:spPr>
          <a:xfrm>
            <a:off x="457200" y="13716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Assigning Coaches</a:t>
            </a:r>
          </a:p>
        </p:txBody>
      </p:sp>
    </p:spTree>
    <p:extLst>
      <p:ext uri="{BB962C8B-B14F-4D97-AF65-F5344CB8AC3E}">
        <p14:creationId xmlns:p14="http://schemas.microsoft.com/office/powerpoint/2010/main" val="3871960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63677246"/>
              </p:ext>
            </p:extLst>
          </p:nvPr>
        </p:nvGraphicFramePr>
        <p:xfrm>
          <a:off x="609600" y="4038600"/>
          <a:ext cx="7467600" cy="2281509"/>
        </p:xfrm>
        <a:graphic>
          <a:graphicData uri="http://schemas.openxmlformats.org/drawingml/2006/table">
            <a:tbl>
              <a:tblPr>
                <a:effectLst>
                  <a:outerShdw blurRad="50800" dist="38100" dir="2700000" algn="tl" rotWithShape="0">
                    <a:prstClr val="black">
                      <a:alpha val="40000"/>
                    </a:prstClr>
                  </a:outerShdw>
                </a:effectLst>
              </a:tblPr>
              <a:tblGrid>
                <a:gridCol w="763731">
                  <a:extLst>
                    <a:ext uri="{9D8B030D-6E8A-4147-A177-3AD203B41FA5}">
                      <a16:colId xmlns:a16="http://schemas.microsoft.com/office/drawing/2014/main" val="20000"/>
                    </a:ext>
                  </a:extLst>
                </a:gridCol>
                <a:gridCol w="763732">
                  <a:extLst>
                    <a:ext uri="{9D8B030D-6E8A-4147-A177-3AD203B41FA5}">
                      <a16:colId xmlns:a16="http://schemas.microsoft.com/office/drawing/2014/main" val="20001"/>
                    </a:ext>
                  </a:extLst>
                </a:gridCol>
                <a:gridCol w="1139537">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0268">
                  <a:extLst>
                    <a:ext uri="{9D8B030D-6E8A-4147-A177-3AD203B41FA5}">
                      <a16:colId xmlns:a16="http://schemas.microsoft.com/office/drawing/2014/main" val="20007"/>
                    </a:ext>
                  </a:extLst>
                </a:gridCol>
                <a:gridCol w="763732">
                  <a:extLst>
                    <a:ext uri="{9D8B030D-6E8A-4147-A177-3AD203B41FA5}">
                      <a16:colId xmlns:a16="http://schemas.microsoft.com/office/drawing/2014/main" val="20008"/>
                    </a:ext>
                  </a:extLst>
                </a:gridCol>
              </a:tblGrid>
              <a:tr h="276918">
                <a:tc>
                  <a:txBody>
                    <a:bodyPr/>
                    <a:lstStyle/>
                    <a:p>
                      <a:pPr algn="l" fontAlgn="t"/>
                      <a:r>
                        <a:rPr lang="en-US" sz="1100" b="1" i="0" u="none" strike="noStrike" dirty="0">
                          <a:solidFill>
                            <a:srgbClr val="000000"/>
                          </a:solidFill>
                          <a:effectLst/>
                          <a:latin typeface="Arial"/>
                        </a:rPr>
                        <a:t>First Name</a:t>
                      </a:r>
                    </a:p>
                  </a:txBody>
                  <a:tcPr marL="7803" marR="7803" marT="7803"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Last Name</a:t>
                      </a: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Position Title</a:t>
                      </a: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9 </a:t>
                      </a:r>
                      <a:r>
                        <a:rPr lang="en-US" sz="1100" b="1" i="0" u="none" strike="noStrike" dirty="0" err="1">
                          <a:solidFill>
                            <a:srgbClr val="000000"/>
                          </a:solidFill>
                          <a:effectLst/>
                          <a:latin typeface="Arial"/>
                        </a:rPr>
                        <a:t>Sq</a:t>
                      </a:r>
                      <a:endParaRPr lang="en-US" sz="1100" b="1" i="0" u="none" strike="noStrike" dirty="0">
                        <a:solidFill>
                          <a:srgbClr val="000000"/>
                        </a:solidFill>
                        <a:effectLst/>
                        <a:latin typeface="Arial"/>
                      </a:endParaRPr>
                    </a:p>
                  </a:txBody>
                  <a:tcPr marL="7803" marR="7803" marT="7803"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Coach</a:t>
                      </a:r>
                    </a:p>
                  </a:txBody>
                  <a:tcPr marL="7803" marR="7803" marT="7803" marB="0" anchor="ctr">
                    <a:lnL w="6350" cap="flat" cmpd="sng" algn="ctr">
                      <a:solidFill>
                        <a:srgbClr val="B2B2B2"/>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C000"/>
                    </a:solidFill>
                  </a:tcPr>
                </a:tc>
                <a:tc>
                  <a:txBody>
                    <a:bodyPr/>
                    <a:lstStyle/>
                    <a:p>
                      <a:pPr algn="l" fontAlgn="t"/>
                      <a:r>
                        <a:rPr lang="en-US" sz="1100" b="1" i="0" u="none" strike="noStrike" dirty="0">
                          <a:solidFill>
                            <a:srgbClr val="000000"/>
                          </a:solidFill>
                          <a:effectLst/>
                          <a:latin typeface="Arial"/>
                        </a:rPr>
                        <a:t>Talent</a:t>
                      </a:r>
                      <a:r>
                        <a:rPr lang="en-US" sz="1100" b="1" i="0" u="none" strike="noStrike" baseline="0" dirty="0">
                          <a:solidFill>
                            <a:srgbClr val="000000"/>
                          </a:solidFill>
                          <a:effectLst/>
                          <a:latin typeface="Arial"/>
                        </a:rPr>
                        <a:t> Pool</a:t>
                      </a:r>
                      <a:endParaRPr lang="en-US" sz="1100" b="1" i="0" u="none" strike="noStrike" dirty="0">
                        <a:solidFill>
                          <a:srgbClr val="000000"/>
                        </a:solidFill>
                        <a:effectLst/>
                        <a:latin typeface="Arial"/>
                      </a:endParaRPr>
                    </a:p>
                  </a:txBody>
                  <a:tcPr marL="7803" marR="7803" marT="7803" marB="0" anchor="ctr">
                    <a:lnL>
                      <a:noFill/>
                    </a:lnL>
                    <a:lnR>
                      <a:noFill/>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1" i="0" u="none" strike="noStrike" dirty="0">
                          <a:solidFill>
                            <a:srgbClr val="000000"/>
                          </a:solidFill>
                          <a:effectLst/>
                          <a:latin typeface="Arial"/>
                        </a:rPr>
                        <a:t>Ready</a:t>
                      </a:r>
                    </a:p>
                  </a:txBody>
                  <a:tcPr marL="7803" marR="7803" marT="7803" marB="0" anchor="ctr">
                    <a:lnL>
                      <a:noFill/>
                    </a:lnL>
                    <a:lnR>
                      <a:noFill/>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1" i="0" u="none" strike="noStrike" dirty="0">
                          <a:solidFill>
                            <a:srgbClr val="000000"/>
                          </a:solidFill>
                          <a:effectLst/>
                          <a:latin typeface="Arial"/>
                        </a:rPr>
                        <a:t>Pool #2</a:t>
                      </a:r>
                    </a:p>
                  </a:txBody>
                  <a:tcPr marL="7803" marR="7803" marT="7803"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1" i="0" u="none" strike="noStrike" dirty="0">
                          <a:solidFill>
                            <a:srgbClr val="000000"/>
                          </a:solidFill>
                          <a:effectLst/>
                          <a:latin typeface="Arial"/>
                        </a:rPr>
                        <a:t>Ready</a:t>
                      </a:r>
                    </a:p>
                  </a:txBody>
                  <a:tcPr marL="7803" marR="7803" marT="7803" marB="0" anchor="ctr">
                    <a:lnL>
                      <a:noFill/>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76918">
                <a:tc>
                  <a:txBody>
                    <a:bodyPr/>
                    <a:lstStyle/>
                    <a:p>
                      <a:pPr algn="l" fontAlgn="t"/>
                      <a:r>
                        <a:rPr lang="en-US" sz="1100" b="0" i="0" u="none" strike="noStrike" dirty="0">
                          <a:solidFill>
                            <a:srgbClr val="000000"/>
                          </a:solidFill>
                          <a:effectLst/>
                          <a:latin typeface="Arial"/>
                        </a:rPr>
                        <a:t>David</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Johnson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err="1">
                          <a:solidFill>
                            <a:srgbClr val="000000"/>
                          </a:solidFill>
                          <a:effectLst/>
                          <a:latin typeface="Arial"/>
                        </a:rPr>
                        <a:t>Gwyon</a:t>
                      </a:r>
                      <a:r>
                        <a:rPr lang="en-US" sz="1100" b="0" i="0" u="none" strike="noStrike" baseline="0" dirty="0">
                          <a:solidFill>
                            <a:srgbClr val="000000"/>
                          </a:solidFill>
                          <a:effectLst/>
                          <a:latin typeface="Arial"/>
                        </a:rPr>
                        <a:t> Elson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0" i="0" u="none" strike="noStrike" dirty="0">
                          <a:solidFill>
                            <a:srgbClr val="000000"/>
                          </a:solidFill>
                          <a:effectLst/>
                          <a:latin typeface="Arial"/>
                        </a:rPr>
                        <a:t>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tc>
                  <a:txBody>
                    <a:bodyPr/>
                    <a:lstStyle/>
                    <a:p>
                      <a:pPr algn="l" fontAlgn="t"/>
                      <a:r>
                        <a:rPr lang="en-US" sz="1100" b="0" i="0" u="none" strike="noStrike" dirty="0">
                          <a:solidFill>
                            <a:srgbClr val="000000"/>
                          </a:solidFill>
                          <a:effectLst/>
                          <a:latin typeface="Arial"/>
                        </a:rPr>
                        <a:t> 3-4 </a:t>
                      </a:r>
                      <a:r>
                        <a:rPr lang="en-US" sz="1100" b="0" i="0" u="none" strike="noStrike"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76918">
                <a:tc>
                  <a:txBody>
                    <a:bodyPr/>
                    <a:lstStyle/>
                    <a:p>
                      <a:pPr algn="l" fontAlgn="t"/>
                      <a:r>
                        <a:rPr lang="en-US" sz="1100" b="0" i="0" u="none" strike="noStrike">
                          <a:solidFill>
                            <a:srgbClr val="000000"/>
                          </a:solidFill>
                          <a:effectLst/>
                          <a:latin typeface="Arial"/>
                        </a:rPr>
                        <a:t>Michael</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Graham</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err="1">
                          <a:solidFill>
                            <a:srgbClr val="000000"/>
                          </a:solidFill>
                          <a:effectLst/>
                          <a:latin typeface="Arial"/>
                        </a:rPr>
                        <a:t>Dep</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Const</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Mgr</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Bill Smith</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PP1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1-2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2-3 </a:t>
                      </a:r>
                      <a:r>
                        <a:rPr lang="en-US" sz="1100" b="0" i="0" u="none" strike="noStrike"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2"/>
                  </a:ext>
                </a:extLst>
              </a:tr>
              <a:tr h="276918">
                <a:tc>
                  <a:txBody>
                    <a:bodyPr/>
                    <a:lstStyle/>
                    <a:p>
                      <a:pPr algn="l" fontAlgn="t"/>
                      <a:r>
                        <a:rPr lang="en-US" sz="1100" b="0" i="0" u="none" strike="noStrike">
                          <a:solidFill>
                            <a:srgbClr val="000000"/>
                          </a:solidFill>
                          <a:effectLst/>
                          <a:latin typeface="Arial"/>
                        </a:rPr>
                        <a:t>Donald</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Arant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Piping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B+</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Ricardo Cummings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3-5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 </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3"/>
                  </a:ext>
                </a:extLst>
              </a:tr>
              <a:tr h="276918">
                <a:tc>
                  <a:txBody>
                    <a:bodyPr/>
                    <a:lstStyle/>
                    <a:p>
                      <a:pPr algn="l" fontAlgn="t"/>
                      <a:r>
                        <a:rPr lang="en-US" sz="1100" b="0" i="0" u="none" strike="noStrike">
                          <a:solidFill>
                            <a:srgbClr val="000000"/>
                          </a:solidFill>
                          <a:effectLst/>
                          <a:latin typeface="Arial"/>
                        </a:rPr>
                        <a:t>Bryan</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Reese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Infra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Glenn Jones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3-5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 PM2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 </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4"/>
                  </a:ext>
                </a:extLst>
              </a:tr>
              <a:tr h="276918">
                <a:tc>
                  <a:txBody>
                    <a:bodyPr/>
                    <a:lstStyle/>
                    <a:p>
                      <a:pPr algn="l" fontAlgn="t"/>
                      <a:r>
                        <a:rPr lang="en-US" sz="1100" b="0" i="0" u="none" strike="noStrike">
                          <a:solidFill>
                            <a:srgbClr val="000000"/>
                          </a:solidFill>
                          <a:effectLst/>
                          <a:latin typeface="Arial"/>
                        </a:rPr>
                        <a:t>Kent</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Oberle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CivDesCoordMgr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err="1">
                          <a:solidFill>
                            <a:srgbClr val="000000"/>
                          </a:solidFill>
                          <a:effectLst/>
                          <a:latin typeface="Arial"/>
                        </a:rPr>
                        <a:t>Gwyon</a:t>
                      </a:r>
                      <a:r>
                        <a:rPr lang="en-US" sz="1100" b="0" i="0" u="none" strike="noStrike" baseline="0" dirty="0">
                          <a:solidFill>
                            <a:srgbClr val="000000"/>
                          </a:solidFill>
                          <a:effectLst/>
                          <a:latin typeface="Arial"/>
                        </a:rPr>
                        <a:t> Elson</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0-12 mos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5"/>
                  </a:ext>
                </a:extLst>
              </a:tr>
              <a:tr h="276918">
                <a:tc>
                  <a:txBody>
                    <a:bodyPr/>
                    <a:lstStyle/>
                    <a:p>
                      <a:pPr algn="l" fontAlgn="t"/>
                      <a:r>
                        <a:rPr lang="en-US" sz="1100" b="0" i="0" u="none" strike="noStrike">
                          <a:solidFill>
                            <a:srgbClr val="000000"/>
                          </a:solidFill>
                          <a:effectLst/>
                          <a:latin typeface="Arial"/>
                        </a:rPr>
                        <a:t>Andy</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O'Keeffe</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Supt 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baseline="0" dirty="0">
                          <a:solidFill>
                            <a:srgbClr val="000000"/>
                          </a:solidFill>
                          <a:effectLst/>
                          <a:latin typeface="Arial"/>
                        </a:rPr>
                        <a:t>Chuck </a:t>
                      </a:r>
                      <a:r>
                        <a:rPr lang="en-US" sz="1100" b="0" i="0" u="none" strike="noStrike" baseline="0" dirty="0" err="1">
                          <a:solidFill>
                            <a:srgbClr val="000000"/>
                          </a:solidFill>
                          <a:effectLst/>
                          <a:latin typeface="Arial"/>
                        </a:rPr>
                        <a:t>Hucks</a:t>
                      </a:r>
                      <a:endParaRPr lang="en-US" sz="1100" b="0" i="0" u="none" strike="noStrike" baseline="0"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PM1</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err="1">
                          <a:solidFill>
                            <a:srgbClr val="000000"/>
                          </a:solidFill>
                          <a:effectLst/>
                          <a:latin typeface="Arial"/>
                        </a:rPr>
                        <a:t>Sr</a:t>
                      </a:r>
                      <a:r>
                        <a:rPr lang="en-US" sz="1100" b="0" i="0" u="none" strike="noStrike" dirty="0">
                          <a:solidFill>
                            <a:srgbClr val="000000"/>
                          </a:solidFill>
                          <a:effectLst/>
                          <a:latin typeface="Arial"/>
                        </a:rPr>
                        <a:t> PM</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6"/>
                  </a:ext>
                </a:extLst>
              </a:tr>
              <a:tr h="276918">
                <a:tc>
                  <a:txBody>
                    <a:bodyPr/>
                    <a:lstStyle/>
                    <a:p>
                      <a:pPr algn="l" fontAlgn="t"/>
                      <a:r>
                        <a:rPr lang="en-US" sz="1100" b="0" i="0" u="none" strike="noStrike">
                          <a:solidFill>
                            <a:srgbClr val="000000"/>
                          </a:solidFill>
                          <a:effectLst/>
                          <a:latin typeface="Arial"/>
                        </a:rPr>
                        <a:t>Ronnie</a:t>
                      </a:r>
                    </a:p>
                  </a:txBody>
                  <a:tcPr marL="9525" marR="9525" marT="9525" marB="0" anchor="ctr">
                    <a:lnL w="3175" cap="flat" cmpd="sng" algn="ctr">
                      <a:solidFill>
                        <a:schemeClr val="bg1">
                          <a:lumMod val="65000"/>
                        </a:schemeClr>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Edmonds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Env Acc Util Supt</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A</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Bryan Randall</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PM 2</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Arial"/>
                        </a:rPr>
                        <a:t>2-3 yrs</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Sponsor</a:t>
                      </a:r>
                    </a:p>
                  </a:txBody>
                  <a:tcPr marL="9525" marR="9525" marT="9525" marB="0" anchor="ctr">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Arial"/>
                        </a:rPr>
                        <a:t>4-5</a:t>
                      </a:r>
                      <a:r>
                        <a:rPr lang="en-US" sz="1100" b="0" i="0" u="none" strike="noStrike" baseline="0" dirty="0">
                          <a:solidFill>
                            <a:srgbClr val="000000"/>
                          </a:solidFill>
                          <a:effectLst/>
                          <a:latin typeface="Arial"/>
                        </a:rPr>
                        <a:t> </a:t>
                      </a:r>
                      <a:r>
                        <a:rPr lang="en-US" sz="1100" b="0" i="0" u="none" strike="noStrike" baseline="0" dirty="0" err="1">
                          <a:solidFill>
                            <a:srgbClr val="000000"/>
                          </a:solidFill>
                          <a:effectLst/>
                          <a:latin typeface="Arial"/>
                        </a:rPr>
                        <a:t>yrs</a:t>
                      </a:r>
                      <a:endParaRPr lang="en-US" sz="1100" b="0" i="0" u="none" strike="noStrike" dirty="0">
                        <a:solidFill>
                          <a:srgbClr val="000000"/>
                        </a:solidFill>
                        <a:effectLst/>
                        <a:latin typeface="Arial"/>
                      </a:endParaRPr>
                    </a:p>
                  </a:txBody>
                  <a:tcPr marL="9525" marR="9525" marT="9525" marB="0" anchor="ctr">
                    <a:lnL w="6350" cap="flat" cmpd="sng" algn="ctr">
                      <a:solidFill>
                        <a:srgbClr val="B2B2B2"/>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09851"/>
            <a:ext cx="5172075" cy="178960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3"/>
          <p:cNvSpPr txBox="1">
            <a:spLocks noChangeArrowheads="1"/>
          </p:cNvSpPr>
          <p:nvPr/>
        </p:nvSpPr>
        <p:spPr>
          <a:xfrm>
            <a:off x="457200" y="13716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Identifying Career Paths</a:t>
            </a:r>
          </a:p>
        </p:txBody>
      </p:sp>
    </p:spTree>
    <p:extLst>
      <p:ext uri="{BB962C8B-B14F-4D97-AF65-F5344CB8AC3E}">
        <p14:creationId xmlns:p14="http://schemas.microsoft.com/office/powerpoint/2010/main" val="2952238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n.swartzentruber\Desktop\Kiewit Folders\Speeches\TMA 2014\ppts to use\Baseball 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4930"/>
            <a:ext cx="7391400" cy="556307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33400" y="4648200"/>
            <a:ext cx="3848100" cy="1066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5800" y="3809999"/>
            <a:ext cx="3695700" cy="91440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886200" y="5410200"/>
            <a:ext cx="4191000" cy="12954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33400" y="5943599"/>
            <a:ext cx="3695700" cy="91440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9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371600"/>
            <a:ext cx="7848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Developmental Philosophy</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309" y="3124200"/>
            <a:ext cx="3443114" cy="328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821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04800" y="1600200"/>
            <a:ext cx="28194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Developmental</a:t>
            </a:r>
          </a:p>
          <a:p>
            <a:r>
              <a:rPr lang="en-US" sz="2400" dirty="0">
                <a:solidFill>
                  <a:prstClr val="black"/>
                </a:solidFill>
              </a:rPr>
              <a:t>Playbook</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284"/>
          <a:stretch/>
        </p:blipFill>
        <p:spPr bwMode="auto">
          <a:xfrm>
            <a:off x="3771330" y="1371600"/>
            <a:ext cx="4610670" cy="9304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688"/>
          <a:stretch/>
        </p:blipFill>
        <p:spPr bwMode="auto">
          <a:xfrm>
            <a:off x="3581400" y="2286000"/>
            <a:ext cx="4800600" cy="44575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733800" y="1371600"/>
            <a:ext cx="4648200" cy="5181600"/>
          </a:xfrm>
          <a:prstGeom prst="rect">
            <a:avLst/>
          </a:prstGeom>
          <a:noFill/>
          <a:ln w="444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29940"/>
            <a:ext cx="1981200" cy="188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triped Right Arrow 11"/>
          <p:cNvSpPr/>
          <p:nvPr/>
        </p:nvSpPr>
        <p:spPr>
          <a:xfrm>
            <a:off x="2438400" y="2819400"/>
            <a:ext cx="990600" cy="533400"/>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jon.swartzentruber\Pictures\14 Nov Nico Adventure\photo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252" y="3345966"/>
            <a:ext cx="3770148" cy="282761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3594538" y="2743200"/>
            <a:ext cx="21336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C:\Users\jon.swartzentruber\Pictures\14 Nov Nico Adventure\photo 4.JPG">
            <a:extLst>
              <a:ext uri="{FF2B5EF4-FFF2-40B4-BE49-F238E27FC236}">
                <a16:creationId xmlns:a16="http://schemas.microsoft.com/office/drawing/2014/main" id="{6996FA4B-EEEB-41F6-BD27-7300ECE645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200" y="280294"/>
            <a:ext cx="2979074" cy="22343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jon.swartzentruber\Pictures\14 Nov Nico Adventure\photo 3.JPG">
            <a:extLst>
              <a:ext uri="{FF2B5EF4-FFF2-40B4-BE49-F238E27FC236}">
                <a16:creationId xmlns:a16="http://schemas.microsoft.com/office/drawing/2014/main" id="{2C6C7743-CB3D-43AA-A3F9-88255A10278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557"/>
          <a:stretch/>
        </p:blipFill>
        <p:spPr bwMode="auto">
          <a:xfrm>
            <a:off x="1058480" y="3810000"/>
            <a:ext cx="2408620" cy="256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1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04800" y="1600200"/>
            <a:ext cx="28194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Building a </a:t>
            </a:r>
          </a:p>
          <a:p>
            <a:r>
              <a:rPr lang="en-US" sz="2400" dirty="0">
                <a:solidFill>
                  <a:prstClr val="black"/>
                </a:solidFill>
              </a:rPr>
              <a:t>Developmental </a:t>
            </a:r>
          </a:p>
          <a:p>
            <a:r>
              <a:rPr lang="en-US" sz="2400" dirty="0">
                <a:solidFill>
                  <a:prstClr val="black"/>
                </a:solidFill>
              </a:rPr>
              <a:t>Playbook</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284"/>
          <a:stretch/>
        </p:blipFill>
        <p:spPr bwMode="auto">
          <a:xfrm>
            <a:off x="3771330" y="1371600"/>
            <a:ext cx="4610670" cy="9304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688"/>
          <a:stretch/>
        </p:blipFill>
        <p:spPr bwMode="auto">
          <a:xfrm>
            <a:off x="3581400" y="2286000"/>
            <a:ext cx="4800600" cy="44575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733800" y="1371600"/>
            <a:ext cx="4648200" cy="5181600"/>
          </a:xfrm>
          <a:prstGeom prst="rect">
            <a:avLst/>
          </a:prstGeom>
          <a:noFill/>
          <a:ln w="444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14"/>
          <p:cNvSpPr/>
          <p:nvPr/>
        </p:nvSpPr>
        <p:spPr>
          <a:xfrm>
            <a:off x="2438400" y="3810000"/>
            <a:ext cx="990600" cy="533400"/>
          </a:xfrm>
          <a:prstGeom prst="striped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29940"/>
            <a:ext cx="1981200" cy="188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581400" y="3638644"/>
            <a:ext cx="2133600" cy="780956"/>
          </a:xfrm>
          <a:prstGeom prst="ellipse">
            <a:avLst/>
          </a:prstGeom>
          <a:noFill/>
          <a:ln w="508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jon.swartzentruber\Pictures\14 Kiewit Poeple\People photos\_S9Y5976 v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352878"/>
            <a:ext cx="3381729" cy="2225124"/>
          </a:xfrm>
          <a:prstGeom prst="rect">
            <a:avLst/>
          </a:prstGeom>
          <a:noFill/>
          <a:ln w="50800">
            <a:solidFill>
              <a:srgbClr val="0066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36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04800" y="1600200"/>
            <a:ext cx="28194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Building a </a:t>
            </a:r>
          </a:p>
          <a:p>
            <a:r>
              <a:rPr lang="en-US" sz="2400" dirty="0">
                <a:solidFill>
                  <a:prstClr val="black"/>
                </a:solidFill>
              </a:rPr>
              <a:t>Developmental </a:t>
            </a:r>
          </a:p>
          <a:p>
            <a:r>
              <a:rPr lang="en-US" sz="2400" dirty="0">
                <a:solidFill>
                  <a:prstClr val="black"/>
                </a:solidFill>
              </a:rPr>
              <a:t>Playbook</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284"/>
          <a:stretch/>
        </p:blipFill>
        <p:spPr bwMode="auto">
          <a:xfrm>
            <a:off x="3771330" y="1371600"/>
            <a:ext cx="4610670" cy="9304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688"/>
          <a:stretch/>
        </p:blipFill>
        <p:spPr bwMode="auto">
          <a:xfrm>
            <a:off x="3581400" y="2286000"/>
            <a:ext cx="4800600" cy="44575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733800" y="1371600"/>
            <a:ext cx="4648200" cy="5181600"/>
          </a:xfrm>
          <a:prstGeom prst="rect">
            <a:avLst/>
          </a:prstGeom>
          <a:noFill/>
          <a:ln w="444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riped Right Arrow 15"/>
          <p:cNvSpPr/>
          <p:nvPr/>
        </p:nvSpPr>
        <p:spPr>
          <a:xfrm>
            <a:off x="2438400" y="4953000"/>
            <a:ext cx="990600" cy="533400"/>
          </a:xfrm>
          <a:prstGeom prst="stripedRightArrow">
            <a:avLst/>
          </a:prstGeom>
          <a:solidFill>
            <a:srgbClr val="00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29940"/>
            <a:ext cx="1981200" cy="188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3655621" y="5638800"/>
            <a:ext cx="2133600" cy="533400"/>
          </a:xfrm>
          <a:prstGeom prst="ellipse">
            <a:avLst/>
          </a:prstGeom>
          <a:noFill/>
          <a:ln w="508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jon.swartzentruber\Pictures\09 May PHX LSP Check Up\Jones Cr 0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661691"/>
            <a:ext cx="2217765" cy="1663324"/>
          </a:xfrm>
          <a:prstGeom prst="rect">
            <a:avLst/>
          </a:prstGeom>
          <a:noFill/>
          <a:ln w="60325">
            <a:solidFill>
              <a:schemeClr val="tx1">
                <a:lumMod val="85000"/>
                <a:lumOff val="1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jon.swartzentruber\Pictures\10 Feb Northwest LSP-DOR\DSC008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921" y="4725027"/>
            <a:ext cx="2280605" cy="1710454"/>
          </a:xfrm>
          <a:prstGeom prst="rect">
            <a:avLst/>
          </a:prstGeom>
          <a:noFill/>
          <a:ln w="60325">
            <a:solidFill>
              <a:schemeClr val="tx1">
                <a:lumMod val="85000"/>
                <a:lumOff val="1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jon.swartzentruber\Pictures\10 June SE LSP\New H 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128" y="3962400"/>
            <a:ext cx="3032272" cy="2274204"/>
          </a:xfrm>
          <a:prstGeom prst="rect">
            <a:avLst/>
          </a:prstGeom>
          <a:noFill/>
          <a:ln w="60325">
            <a:solidFill>
              <a:schemeClr val="tx1">
                <a:lumMod val="85000"/>
                <a:lumOff val="1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jon.swartzentruber\Pictures\11 Apr KE-US DOR\IMG_00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856340" y="1693329"/>
            <a:ext cx="2480147" cy="1852456"/>
          </a:xfrm>
          <a:prstGeom prst="rect">
            <a:avLst/>
          </a:prstGeom>
          <a:noFill/>
          <a:ln w="60325">
            <a:solidFill>
              <a:schemeClr val="tx1">
                <a:lumMod val="85000"/>
                <a:lumOff val="1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jon.swartzentruber\Pictures\11 Sept NW LSP Event\DSCN19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995" y="1379482"/>
            <a:ext cx="2600611" cy="1950458"/>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5" name="Picture 9" descr="C:\Users\jon.swartzentruber\Pictures\09 Aug Texas Planning\09 Aug 05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3664649"/>
            <a:ext cx="2266951" cy="1700213"/>
          </a:xfrm>
          <a:prstGeom prst="rect">
            <a:avLst/>
          </a:prstGeom>
          <a:noFill/>
          <a:ln w="31750">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flipV="1">
            <a:off x="1905000" y="3200400"/>
            <a:ext cx="609600" cy="457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21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4105"/>
                                        </p:tgtEl>
                                        <p:attrNameLst>
                                          <p:attrName>style.visibility</p:attrName>
                                        </p:attrNameLst>
                                      </p:cBhvr>
                                      <p:to>
                                        <p:strVal val="visible"/>
                                      </p:to>
                                    </p:set>
                                    <p:animEffect transition="in" filter="fade">
                                      <p:cBhvr>
                                        <p:cTn id="10" dur="500"/>
                                        <p:tgtEl>
                                          <p:spTgt spid="4105"/>
                                        </p:tgtEl>
                                      </p:cBhvr>
                                    </p:animEffect>
                                  </p:childTnLst>
                                </p:cTn>
                              </p:par>
                              <p:par>
                                <p:cTn id="11" presetID="10"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500"/>
                                        <p:tgtEl>
                                          <p:spTgt spid="4099"/>
                                        </p:tgtEl>
                                      </p:cBhvr>
                                    </p:animEffect>
                                  </p:childTnLst>
                                </p:cTn>
                              </p:par>
                              <p:par>
                                <p:cTn id="14" presetID="10"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500"/>
                                        <p:tgtEl>
                                          <p:spTgt spid="4098"/>
                                        </p:tgtEl>
                                      </p:cBhvr>
                                    </p:animEffect>
                                  </p:childTnLst>
                                </p:cTn>
                              </p:par>
                              <p:par>
                                <p:cTn id="17" presetID="10" presetClass="entr" presetSubtype="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500"/>
                                        <p:tgtEl>
                                          <p:spTgt spid="4101"/>
                                        </p:tgtEl>
                                      </p:cBhvr>
                                    </p:animEffect>
                                  </p:childTnLst>
                                </p:cTn>
                              </p:par>
                              <p:par>
                                <p:cTn id="20" presetID="10"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500"/>
                                        <p:tgtEl>
                                          <p:spTgt spid="4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538168-523B-404F-85B2-369174B521E1}"/>
              </a:ext>
            </a:extLst>
          </p:cNvPr>
          <p:cNvPicPr>
            <a:picLocks noChangeAspect="1"/>
          </p:cNvPicPr>
          <p:nvPr/>
        </p:nvPicPr>
        <p:blipFill>
          <a:blip r:embed="rId3"/>
          <a:stretch>
            <a:fillRect/>
          </a:stretch>
        </p:blipFill>
        <p:spPr>
          <a:xfrm>
            <a:off x="300689" y="1219200"/>
            <a:ext cx="8542622" cy="5105400"/>
          </a:xfrm>
          <a:prstGeom prst="rect">
            <a:avLst/>
          </a:prstGeom>
        </p:spPr>
      </p:pic>
    </p:spTree>
    <p:extLst>
      <p:ext uri="{BB962C8B-B14F-4D97-AF65-F5344CB8AC3E}">
        <p14:creationId xmlns:p14="http://schemas.microsoft.com/office/powerpoint/2010/main" val="2309212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228600" y="1447800"/>
            <a:ext cx="68580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Measurement and </a:t>
            </a:r>
          </a:p>
          <a:p>
            <a:r>
              <a:rPr lang="en-US" sz="2400" dirty="0">
                <a:solidFill>
                  <a:prstClr val="black"/>
                </a:solidFill>
              </a:rPr>
              <a:t>Competition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15" y="1676400"/>
            <a:ext cx="3970217" cy="47625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62201"/>
            <a:ext cx="1066800" cy="10893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657600"/>
            <a:ext cx="1371600" cy="104502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421" y="4953000"/>
            <a:ext cx="1475838" cy="10858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4" name="Straight Arrow Connector 3"/>
          <p:cNvCxnSpPr/>
          <p:nvPr/>
        </p:nvCxnSpPr>
        <p:spPr>
          <a:xfrm flipH="1">
            <a:off x="2057400" y="2634536"/>
            <a:ext cx="4495800" cy="272334"/>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439340" y="2746200"/>
            <a:ext cx="4475328" cy="131145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276600" y="2770703"/>
            <a:ext cx="4094328" cy="2334697"/>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92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Effect transition="in" filter="fade">
                                      <p:cBhvr>
                                        <p:cTn id="23" dur="500"/>
                                        <p:tgtEl>
                                          <p:spTgt spid="3077"/>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228600" y="1447800"/>
            <a:ext cx="68580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Measurement and </a:t>
            </a:r>
          </a:p>
          <a:p>
            <a:r>
              <a:rPr lang="en-US" sz="2400" dirty="0">
                <a:solidFill>
                  <a:prstClr val="black"/>
                </a:solidFill>
              </a:rPr>
              <a:t>Competition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15" y="1676400"/>
            <a:ext cx="3970217" cy="47625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400515" y="2133600"/>
            <a:ext cx="2381285" cy="43053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737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3227" y="5241499"/>
            <a:ext cx="5057248" cy="1100493"/>
            <a:chOff x="1863227" y="5241499"/>
            <a:chExt cx="5057248" cy="1100493"/>
          </a:xfrm>
        </p:grpSpPr>
        <p:cxnSp>
          <p:nvCxnSpPr>
            <p:cNvPr id="4" name="Straight Arrow Connector 3"/>
            <p:cNvCxnSpPr/>
            <p:nvPr/>
          </p:nvCxnSpPr>
          <p:spPr>
            <a:xfrm flipV="1">
              <a:off x="1863227" y="5241499"/>
              <a:ext cx="5057248" cy="1100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rot="20880059">
              <a:off x="2079806" y="5824324"/>
              <a:ext cx="4775622" cy="389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Estimator, Entry-level  Business Manager  etc.</a:t>
              </a:r>
              <a:r>
                <a:rPr lang="en-US" sz="1000" dirty="0">
                  <a:solidFill>
                    <a:prstClr val="black"/>
                  </a:solidFill>
                </a:rPr>
                <a:t> </a:t>
              </a:r>
            </a:p>
            <a:p>
              <a:pPr algn="ctr"/>
              <a:r>
                <a:rPr lang="en-US" sz="1000" dirty="0">
                  <a:solidFill>
                    <a:prstClr val="black"/>
                  </a:solidFill>
                </a:rPr>
                <a:t>Individual Contributor </a:t>
              </a:r>
            </a:p>
          </p:txBody>
        </p:sp>
      </p:grpSp>
      <p:grpSp>
        <p:nvGrpSpPr>
          <p:cNvPr id="13" name="Group 12"/>
          <p:cNvGrpSpPr/>
          <p:nvPr/>
        </p:nvGrpSpPr>
        <p:grpSpPr>
          <a:xfrm>
            <a:off x="1858761" y="4210086"/>
            <a:ext cx="5061714" cy="801934"/>
            <a:chOff x="1858761" y="4210086"/>
            <a:chExt cx="5061714" cy="801934"/>
          </a:xfrm>
        </p:grpSpPr>
        <p:cxnSp>
          <p:nvCxnSpPr>
            <p:cNvPr id="6" name="Straight Arrow Connector 5"/>
            <p:cNvCxnSpPr/>
            <p:nvPr/>
          </p:nvCxnSpPr>
          <p:spPr>
            <a:xfrm flipH="1" flipV="1">
              <a:off x="1858761" y="4210086"/>
              <a:ext cx="5061714" cy="6613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rot="436763">
              <a:off x="1873136" y="4561585"/>
              <a:ext cx="4942372" cy="4504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Job Supt,   Supt     Project </a:t>
              </a:r>
              <a:r>
                <a:rPr lang="en-US" sz="1000" b="0" dirty="0" err="1">
                  <a:solidFill>
                    <a:prstClr val="black"/>
                  </a:solidFill>
                </a:rPr>
                <a:t>Eng</a:t>
              </a:r>
              <a:r>
                <a:rPr lang="en-US" sz="1000" b="0" dirty="0">
                  <a:solidFill>
                    <a:prstClr val="black"/>
                  </a:solidFill>
                </a:rPr>
                <a:t>     Area Safety </a:t>
              </a:r>
              <a:r>
                <a:rPr lang="en-US" sz="1000" b="0" dirty="0" err="1">
                  <a:solidFill>
                    <a:prstClr val="black"/>
                  </a:solidFill>
                </a:rPr>
                <a:t>Mgr</a:t>
              </a:r>
              <a:r>
                <a:rPr lang="en-US" sz="1000" b="0" dirty="0">
                  <a:solidFill>
                    <a:prstClr val="black"/>
                  </a:solidFill>
                </a:rPr>
                <a:t>    Sr. </a:t>
              </a:r>
              <a:r>
                <a:rPr lang="en-US" sz="1000" b="0" dirty="0" err="1">
                  <a:solidFill>
                    <a:prstClr val="black"/>
                  </a:solidFill>
                </a:rPr>
                <a:t>Bus.Mgr</a:t>
              </a:r>
              <a:endParaRPr lang="en-US" sz="1000" b="0" dirty="0">
                <a:solidFill>
                  <a:prstClr val="black"/>
                </a:solidFill>
              </a:endParaRPr>
            </a:p>
            <a:p>
              <a:pPr algn="ctr"/>
              <a:r>
                <a:rPr lang="en-US" sz="1000" dirty="0">
                  <a:solidFill>
                    <a:prstClr val="black"/>
                  </a:solidFill>
                </a:rPr>
                <a:t>Leader of Others</a:t>
              </a:r>
            </a:p>
          </p:txBody>
        </p:sp>
      </p:grpSp>
      <p:grpSp>
        <p:nvGrpSpPr>
          <p:cNvPr id="14" name="Group 13"/>
          <p:cNvGrpSpPr/>
          <p:nvPr/>
        </p:nvGrpSpPr>
        <p:grpSpPr>
          <a:xfrm>
            <a:off x="1927147" y="2701500"/>
            <a:ext cx="4868464" cy="1058332"/>
            <a:chOff x="1927147" y="2701500"/>
            <a:chExt cx="4868464" cy="1058332"/>
          </a:xfrm>
        </p:grpSpPr>
        <p:cxnSp>
          <p:nvCxnSpPr>
            <p:cNvPr id="8" name="Straight Arrow Connector 7"/>
            <p:cNvCxnSpPr/>
            <p:nvPr/>
          </p:nvCxnSpPr>
          <p:spPr>
            <a:xfrm flipV="1">
              <a:off x="1945952" y="2701500"/>
              <a:ext cx="4849659" cy="10583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rot="20845012">
              <a:off x="1927147" y="3273872"/>
              <a:ext cx="4775622" cy="4210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Project Manager     Sponsor      Dept. Mgr.</a:t>
              </a:r>
              <a:endParaRPr lang="en-US" sz="1000" dirty="0">
                <a:solidFill>
                  <a:prstClr val="black"/>
                </a:solidFill>
              </a:endParaRPr>
            </a:p>
            <a:p>
              <a:pPr algn="ctr"/>
              <a:r>
                <a:rPr lang="en-US" sz="1000" dirty="0">
                  <a:solidFill>
                    <a:prstClr val="black"/>
                  </a:solidFill>
                </a:rPr>
                <a:t>Leader of Teams</a:t>
              </a:r>
            </a:p>
          </p:txBody>
        </p:sp>
      </p:grpSp>
      <p:grpSp>
        <p:nvGrpSpPr>
          <p:cNvPr id="15" name="Group 14"/>
          <p:cNvGrpSpPr/>
          <p:nvPr/>
        </p:nvGrpSpPr>
        <p:grpSpPr>
          <a:xfrm>
            <a:off x="1608668" y="1524624"/>
            <a:ext cx="5103461" cy="877026"/>
            <a:chOff x="1608668" y="1524624"/>
            <a:chExt cx="5103461" cy="877026"/>
          </a:xfrm>
        </p:grpSpPr>
        <p:cxnSp>
          <p:nvCxnSpPr>
            <p:cNvPr id="10" name="Straight Arrow Connector 9"/>
            <p:cNvCxnSpPr/>
            <p:nvPr/>
          </p:nvCxnSpPr>
          <p:spPr>
            <a:xfrm flipH="1" flipV="1">
              <a:off x="1608668" y="1524624"/>
              <a:ext cx="5080155" cy="798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bwMode="auto">
            <a:xfrm rot="536867">
              <a:off x="1769757" y="1990790"/>
              <a:ext cx="4942372" cy="4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err="1">
                  <a:solidFill>
                    <a:prstClr val="black"/>
                  </a:solidFill>
                </a:rPr>
                <a:t>Dist</a:t>
              </a:r>
              <a:r>
                <a:rPr lang="en-US" sz="1000" b="0" dirty="0">
                  <a:solidFill>
                    <a:prstClr val="black"/>
                  </a:solidFill>
                </a:rPr>
                <a:t>/</a:t>
              </a:r>
              <a:r>
                <a:rPr lang="en-US" sz="1000" b="0" dirty="0" err="1">
                  <a:solidFill>
                    <a:prstClr val="black"/>
                  </a:solidFill>
                </a:rPr>
                <a:t>Div</a:t>
              </a:r>
              <a:r>
                <a:rPr lang="en-US" sz="1000" b="0" dirty="0">
                  <a:solidFill>
                    <a:prstClr val="black"/>
                  </a:solidFill>
                </a:rPr>
                <a:t> Manager     Area Manager        Mega Project Director           BD Exec</a:t>
              </a:r>
              <a:r>
                <a:rPr lang="en-US" sz="1000" dirty="0">
                  <a:solidFill>
                    <a:prstClr val="black"/>
                  </a:solidFill>
                </a:rPr>
                <a:t> </a:t>
              </a:r>
            </a:p>
            <a:p>
              <a:pPr algn="ctr"/>
              <a:r>
                <a:rPr lang="en-US" sz="1000" dirty="0">
                  <a:solidFill>
                    <a:prstClr val="black"/>
                  </a:solidFill>
                </a:rPr>
                <a:t>Leader of an Organization</a:t>
              </a:r>
            </a:p>
          </p:txBody>
        </p:sp>
      </p:grpSp>
      <p:sp>
        <p:nvSpPr>
          <p:cNvPr id="28" name="Left Arrow 27"/>
          <p:cNvSpPr/>
          <p:nvPr/>
        </p:nvSpPr>
        <p:spPr>
          <a:xfrm rot="466415">
            <a:off x="5814383" y="3883342"/>
            <a:ext cx="1143000" cy="861583"/>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LSP</a:t>
            </a:r>
          </a:p>
        </p:txBody>
      </p:sp>
      <p:sp>
        <p:nvSpPr>
          <p:cNvPr id="29" name="Right Arrow 28"/>
          <p:cNvSpPr/>
          <p:nvPr/>
        </p:nvSpPr>
        <p:spPr>
          <a:xfrm rot="20850545">
            <a:off x="1977484" y="2622157"/>
            <a:ext cx="1234440" cy="859536"/>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 Po</a:t>
            </a:r>
          </a:p>
        </p:txBody>
      </p:sp>
      <p:sp>
        <p:nvSpPr>
          <p:cNvPr id="41" name="Rectangle: Rounded Corners 40">
            <a:extLst>
              <a:ext uri="{FF2B5EF4-FFF2-40B4-BE49-F238E27FC236}">
                <a16:creationId xmlns:a16="http://schemas.microsoft.com/office/drawing/2014/main" id="{4700DE5D-2F24-468B-8076-4E8ACBD7CF6F}"/>
              </a:ext>
            </a:extLst>
          </p:cNvPr>
          <p:cNvSpPr/>
          <p:nvPr/>
        </p:nvSpPr>
        <p:spPr>
          <a:xfrm>
            <a:off x="191731" y="1205329"/>
            <a:ext cx="3105484" cy="1797986"/>
          </a:xfrm>
          <a:prstGeom prst="round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AutoNum type="arabicPeriod"/>
            </a:pPr>
            <a:r>
              <a:rPr lang="en-US" sz="1400" dirty="0">
                <a:solidFill>
                  <a:srgbClr val="014A7F"/>
                </a:solidFill>
              </a:rPr>
              <a:t>Identify and accelerate your high potentials</a:t>
            </a:r>
          </a:p>
          <a:p>
            <a:pPr marL="342900" indent="-342900">
              <a:buAutoNum type="arabicPeriod"/>
            </a:pPr>
            <a:r>
              <a:rPr lang="en-US" sz="1400" b="1" dirty="0">
                <a:solidFill>
                  <a:srgbClr val="014A7F"/>
                </a:solidFill>
              </a:rPr>
              <a:t>Provide role-specific development to everyone</a:t>
            </a:r>
          </a:p>
          <a:p>
            <a:endParaRPr lang="en-US" sz="1400" dirty="0">
              <a:solidFill>
                <a:srgbClr val="014A7F"/>
              </a:solidFill>
            </a:endParaRPr>
          </a:p>
        </p:txBody>
      </p:sp>
      <p:sp>
        <p:nvSpPr>
          <p:cNvPr id="2" name="Rectangle 1">
            <a:extLst>
              <a:ext uri="{FF2B5EF4-FFF2-40B4-BE49-F238E27FC236}">
                <a16:creationId xmlns:a16="http://schemas.microsoft.com/office/drawing/2014/main" id="{35F5D3FB-6F09-4A5E-A756-1E74B5189713}"/>
              </a:ext>
            </a:extLst>
          </p:cNvPr>
          <p:cNvSpPr/>
          <p:nvPr/>
        </p:nvSpPr>
        <p:spPr>
          <a:xfrm rot="20902891">
            <a:off x="4719077" y="5172974"/>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Field Engineer School</a:t>
            </a:r>
          </a:p>
        </p:txBody>
      </p:sp>
      <p:sp>
        <p:nvSpPr>
          <p:cNvPr id="43" name="Rectangle 42">
            <a:extLst>
              <a:ext uri="{FF2B5EF4-FFF2-40B4-BE49-F238E27FC236}">
                <a16:creationId xmlns:a16="http://schemas.microsoft.com/office/drawing/2014/main" id="{2DAA9577-FCD6-4A6D-9699-A1D7394C34E3}"/>
              </a:ext>
            </a:extLst>
          </p:cNvPr>
          <p:cNvSpPr/>
          <p:nvPr/>
        </p:nvSpPr>
        <p:spPr>
          <a:xfrm rot="20902891">
            <a:off x="2713748" y="5606398"/>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Culture School</a:t>
            </a:r>
          </a:p>
        </p:txBody>
      </p:sp>
      <p:sp>
        <p:nvSpPr>
          <p:cNvPr id="44" name="Rectangle 43">
            <a:extLst>
              <a:ext uri="{FF2B5EF4-FFF2-40B4-BE49-F238E27FC236}">
                <a16:creationId xmlns:a16="http://schemas.microsoft.com/office/drawing/2014/main" id="{FDD98961-962B-420B-BCFC-B444614E823D}"/>
              </a:ext>
            </a:extLst>
          </p:cNvPr>
          <p:cNvSpPr/>
          <p:nvPr/>
        </p:nvSpPr>
        <p:spPr>
          <a:xfrm rot="468112">
            <a:off x="4700264" y="4207155"/>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Superintendent School</a:t>
            </a:r>
          </a:p>
        </p:txBody>
      </p:sp>
      <p:sp>
        <p:nvSpPr>
          <p:cNvPr id="45" name="Rectangle 44">
            <a:extLst>
              <a:ext uri="{FF2B5EF4-FFF2-40B4-BE49-F238E27FC236}">
                <a16:creationId xmlns:a16="http://schemas.microsoft.com/office/drawing/2014/main" id="{42BB8D75-01A0-44FA-905A-B9E3B9046BBB}"/>
              </a:ext>
            </a:extLst>
          </p:cNvPr>
          <p:cNvSpPr/>
          <p:nvPr/>
        </p:nvSpPr>
        <p:spPr>
          <a:xfrm rot="468112">
            <a:off x="3154083" y="3970735"/>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Project </a:t>
            </a:r>
            <a:r>
              <a:rPr lang="en-US" sz="800" b="1" dirty="0" err="1">
                <a:solidFill>
                  <a:schemeClr val="tx1"/>
                </a:solidFill>
              </a:rPr>
              <a:t>Mgr</a:t>
            </a:r>
            <a:r>
              <a:rPr lang="en-US" sz="800" b="1" dirty="0">
                <a:solidFill>
                  <a:schemeClr val="tx1"/>
                </a:solidFill>
              </a:rPr>
              <a:t> School</a:t>
            </a:r>
          </a:p>
        </p:txBody>
      </p:sp>
      <p:sp>
        <p:nvSpPr>
          <p:cNvPr id="46" name="Rectangle 45">
            <a:extLst>
              <a:ext uri="{FF2B5EF4-FFF2-40B4-BE49-F238E27FC236}">
                <a16:creationId xmlns:a16="http://schemas.microsoft.com/office/drawing/2014/main" id="{975E317D-E824-45F5-A0B3-DDF932C6BBC9}"/>
              </a:ext>
            </a:extLst>
          </p:cNvPr>
          <p:cNvSpPr/>
          <p:nvPr/>
        </p:nvSpPr>
        <p:spPr>
          <a:xfrm rot="20876547">
            <a:off x="3993376" y="2771059"/>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Sponsor School</a:t>
            </a:r>
          </a:p>
        </p:txBody>
      </p:sp>
      <p:sp>
        <p:nvSpPr>
          <p:cNvPr id="47" name="Rectangle 46">
            <a:extLst>
              <a:ext uri="{FF2B5EF4-FFF2-40B4-BE49-F238E27FC236}">
                <a16:creationId xmlns:a16="http://schemas.microsoft.com/office/drawing/2014/main" id="{2117E8D2-BDE8-427A-AEDD-D7F5317059B3}"/>
              </a:ext>
            </a:extLst>
          </p:cNvPr>
          <p:cNvSpPr/>
          <p:nvPr/>
        </p:nvSpPr>
        <p:spPr>
          <a:xfrm rot="559992">
            <a:off x="4256707" y="1553949"/>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ELDP</a:t>
            </a:r>
          </a:p>
        </p:txBody>
      </p:sp>
      <p:sp>
        <p:nvSpPr>
          <p:cNvPr id="48" name="Oval 47">
            <a:extLst>
              <a:ext uri="{FF2B5EF4-FFF2-40B4-BE49-F238E27FC236}">
                <a16:creationId xmlns:a16="http://schemas.microsoft.com/office/drawing/2014/main" id="{E4ACBB43-4434-4B52-8A5F-5C1791A2D0CC}"/>
              </a:ext>
            </a:extLst>
          </p:cNvPr>
          <p:cNvSpPr/>
          <p:nvPr/>
        </p:nvSpPr>
        <p:spPr>
          <a:xfrm rot="569494">
            <a:off x="4400956" y="4079123"/>
            <a:ext cx="1466189" cy="60865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Effect transition="in" filter="fade">
                                      <p:cBhvr>
                                        <p:cTn id="7" dur="500"/>
                                        <p:tgtEl>
                                          <p:spTgt spid="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P spid="44" grpId="0" animBg="1"/>
      <p:bldP spid="45" grpId="0" animBg="1"/>
      <p:bldP spid="46" grpId="0" animBg="1"/>
      <p:bldP spid="47" grpId="0" animBg="1"/>
      <p:bldP spid="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AD6F595-1532-48B7-BF56-0E12B3EABE14}"/>
              </a:ext>
            </a:extLst>
          </p:cNvPr>
          <p:cNvSpPr/>
          <p:nvPr/>
        </p:nvSpPr>
        <p:spPr>
          <a:xfrm>
            <a:off x="1729527" y="2301760"/>
            <a:ext cx="6315358" cy="278801"/>
          </a:xfrm>
          <a:prstGeom prst="rect">
            <a:avLst/>
          </a:prstGeom>
          <a:solidFill>
            <a:srgbClr val="FFCE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4" name="Oval 13">
            <a:extLst>
              <a:ext uri="{FF2B5EF4-FFF2-40B4-BE49-F238E27FC236}">
                <a16:creationId xmlns:a16="http://schemas.microsoft.com/office/drawing/2014/main" id="{2B67A0E5-49FA-40F0-9A5F-071B7792833F}"/>
              </a:ext>
            </a:extLst>
          </p:cNvPr>
          <p:cNvSpPr>
            <a:spLocks noChangeArrowheads="1"/>
          </p:cNvSpPr>
          <p:nvPr/>
        </p:nvSpPr>
        <p:spPr bwMode="auto">
          <a:xfrm>
            <a:off x="2465412" y="2291865"/>
            <a:ext cx="320913" cy="302058"/>
          </a:xfrm>
          <a:prstGeom prst="ellipse">
            <a:avLst/>
          </a:prstGeom>
          <a:solidFill>
            <a:sysClr val="window" lastClr="FFFFFF"/>
          </a:solidFill>
          <a:ln w="25400" cap="flat" cmpd="sng" algn="ctr">
            <a:solidFill>
              <a:schemeClr val="tx1"/>
            </a:solidFill>
            <a:prstDash val="solid"/>
            <a:headEnd/>
            <a:tailEnd/>
          </a:ln>
          <a:effectLst/>
        </p:spPr>
        <p:txBody>
          <a:bodyPr vert="horz" wrap="square" lIns="36576" tIns="36576" rIns="36576" bIns="36576"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68970E0E-D20A-4EA3-BACF-E6EB858631A6}"/>
              </a:ext>
            </a:extLst>
          </p:cNvPr>
          <p:cNvSpPr/>
          <p:nvPr/>
        </p:nvSpPr>
        <p:spPr>
          <a:xfrm>
            <a:off x="1720284" y="1091622"/>
            <a:ext cx="1811171"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Roles and Responsibilities</a:t>
            </a:r>
          </a:p>
        </p:txBody>
      </p:sp>
      <p:cxnSp>
        <p:nvCxnSpPr>
          <p:cNvPr id="56" name="AutoShape 14">
            <a:extLst>
              <a:ext uri="{FF2B5EF4-FFF2-40B4-BE49-F238E27FC236}">
                <a16:creationId xmlns:a16="http://schemas.microsoft.com/office/drawing/2014/main" id="{1E410D21-89B2-4612-A2E8-5808AC7A22C3}"/>
              </a:ext>
            </a:extLst>
          </p:cNvPr>
          <p:cNvCxnSpPr>
            <a:cxnSpLocks noChangeShapeType="1"/>
            <a:stCxn id="54" idx="0"/>
          </p:cNvCxnSpPr>
          <p:nvPr/>
        </p:nvCxnSpPr>
        <p:spPr bwMode="auto">
          <a:xfrm flipV="1">
            <a:off x="2625870" y="1677182"/>
            <a:ext cx="0" cy="614682"/>
          </a:xfrm>
          <a:prstGeom prst="straightConnector1">
            <a:avLst/>
          </a:prstGeom>
          <a:noFill/>
          <a:ln w="25400" cap="flat" cmpd="sng" algn="ctr">
            <a:solidFill>
              <a:schemeClr val="tx1"/>
            </a:solidFill>
            <a:prstDash val="solid"/>
            <a:headEnd/>
            <a:tailEnd/>
          </a:ln>
          <a:effectLst/>
        </p:spPr>
      </p:cxnSp>
      <p:sp>
        <p:nvSpPr>
          <p:cNvPr id="64" name="Rectangle 63">
            <a:extLst>
              <a:ext uri="{FF2B5EF4-FFF2-40B4-BE49-F238E27FC236}">
                <a16:creationId xmlns:a16="http://schemas.microsoft.com/office/drawing/2014/main" id="{9DAFBD74-E790-4CC5-9747-20C9A280FC50}"/>
              </a:ext>
            </a:extLst>
          </p:cNvPr>
          <p:cNvSpPr/>
          <p:nvPr/>
        </p:nvSpPr>
        <p:spPr>
          <a:xfrm>
            <a:off x="434886" y="2098260"/>
            <a:ext cx="1294641" cy="685800"/>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b="1" dirty="0">
                <a:solidFill>
                  <a:schemeClr val="tx1"/>
                </a:solidFill>
              </a:rPr>
              <a:t>Superintendent School</a:t>
            </a:r>
          </a:p>
        </p:txBody>
      </p:sp>
      <p:pic>
        <p:nvPicPr>
          <p:cNvPr id="65" name="Picture 64" descr="A picture containing man, young, covered, board&#10;&#10;Description automatically generated">
            <a:extLst>
              <a:ext uri="{FF2B5EF4-FFF2-40B4-BE49-F238E27FC236}">
                <a16:creationId xmlns:a16="http://schemas.microsoft.com/office/drawing/2014/main" id="{AA967687-F447-4218-86EB-E827B1F520B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2465" t="174" r="14451" b="17988"/>
          <a:stretch/>
        </p:blipFill>
        <p:spPr>
          <a:xfrm rot="5400000">
            <a:off x="594538" y="2840313"/>
            <a:ext cx="2043779" cy="2363084"/>
          </a:xfrm>
          <a:prstGeom prst="rect">
            <a:avLst/>
          </a:prstGeom>
        </p:spPr>
      </p:pic>
      <p:pic>
        <p:nvPicPr>
          <p:cNvPr id="2" name="Picture 1">
            <a:extLst>
              <a:ext uri="{FF2B5EF4-FFF2-40B4-BE49-F238E27FC236}">
                <a16:creationId xmlns:a16="http://schemas.microsoft.com/office/drawing/2014/main" id="{268A0C82-614D-4892-9A55-253DF530941C}"/>
              </a:ext>
            </a:extLst>
          </p:cNvPr>
          <p:cNvPicPr>
            <a:picLocks noChangeAspect="1"/>
          </p:cNvPicPr>
          <p:nvPr/>
        </p:nvPicPr>
        <p:blipFill rotWithShape="1">
          <a:blip r:embed="rId4"/>
          <a:srcRect l="3260" t="15704"/>
          <a:stretch/>
        </p:blipFill>
        <p:spPr>
          <a:xfrm>
            <a:off x="2971264" y="2782288"/>
            <a:ext cx="6192229" cy="2982318"/>
          </a:xfrm>
          <a:prstGeom prst="rect">
            <a:avLst/>
          </a:prstGeom>
        </p:spPr>
      </p:pic>
    </p:spTree>
    <p:extLst>
      <p:ext uri="{BB962C8B-B14F-4D97-AF65-F5344CB8AC3E}">
        <p14:creationId xmlns:p14="http://schemas.microsoft.com/office/powerpoint/2010/main" val="42080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AD6F595-1532-48B7-BF56-0E12B3EABE14}"/>
              </a:ext>
            </a:extLst>
          </p:cNvPr>
          <p:cNvSpPr/>
          <p:nvPr/>
        </p:nvSpPr>
        <p:spPr>
          <a:xfrm>
            <a:off x="1729527" y="2301760"/>
            <a:ext cx="6315358" cy="278801"/>
          </a:xfrm>
          <a:prstGeom prst="rect">
            <a:avLst/>
          </a:prstGeom>
          <a:solidFill>
            <a:srgbClr val="FFCE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Oval 13">
            <a:extLst>
              <a:ext uri="{FF2B5EF4-FFF2-40B4-BE49-F238E27FC236}">
                <a16:creationId xmlns:a16="http://schemas.microsoft.com/office/drawing/2014/main" id="{02246D87-5F26-4562-BB30-1D2441677DEC}"/>
              </a:ext>
            </a:extLst>
          </p:cNvPr>
          <p:cNvSpPr>
            <a:spLocks noChangeArrowheads="1"/>
          </p:cNvSpPr>
          <p:nvPr/>
        </p:nvSpPr>
        <p:spPr bwMode="auto">
          <a:xfrm>
            <a:off x="4571199" y="2280551"/>
            <a:ext cx="320913" cy="302058"/>
          </a:xfrm>
          <a:prstGeom prst="ellipse">
            <a:avLst/>
          </a:prstGeom>
          <a:solidFill>
            <a:sysClr val="window" lastClr="FFFFFF"/>
          </a:solidFill>
          <a:ln w="25400" cap="flat" cmpd="sng" algn="ctr">
            <a:solidFill>
              <a:schemeClr val="tx1"/>
            </a:solidFill>
            <a:prstDash val="solid"/>
            <a:headEnd/>
            <a:tailEnd/>
          </a:ln>
          <a:effectLst/>
        </p:spPr>
        <p:txBody>
          <a:bodyPr vert="horz" wrap="square" lIns="36576" tIns="36576" rIns="36576" bIns="36576"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84158B8B-DECB-4546-AC24-3B8EDA4D9EA8}"/>
              </a:ext>
            </a:extLst>
          </p:cNvPr>
          <p:cNvSpPr/>
          <p:nvPr/>
        </p:nvSpPr>
        <p:spPr>
          <a:xfrm>
            <a:off x="3844167" y="1084069"/>
            <a:ext cx="1767564"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Competencies</a:t>
            </a:r>
          </a:p>
        </p:txBody>
      </p:sp>
      <p:cxnSp>
        <p:nvCxnSpPr>
          <p:cNvPr id="50" name="AutoShape 14">
            <a:extLst>
              <a:ext uri="{FF2B5EF4-FFF2-40B4-BE49-F238E27FC236}">
                <a16:creationId xmlns:a16="http://schemas.microsoft.com/office/drawing/2014/main" id="{CDF3F035-2FF2-45F8-8E03-1C1AD8048B2A}"/>
              </a:ext>
            </a:extLst>
          </p:cNvPr>
          <p:cNvCxnSpPr>
            <a:cxnSpLocks noChangeShapeType="1"/>
            <a:stCxn id="48" idx="0"/>
          </p:cNvCxnSpPr>
          <p:nvPr/>
        </p:nvCxnSpPr>
        <p:spPr bwMode="auto">
          <a:xfrm flipH="1" flipV="1">
            <a:off x="4727949" y="1669629"/>
            <a:ext cx="3707" cy="610922"/>
          </a:xfrm>
          <a:prstGeom prst="straightConnector1">
            <a:avLst/>
          </a:prstGeom>
          <a:noFill/>
          <a:ln w="25400" cap="flat" cmpd="sng" algn="ctr">
            <a:solidFill>
              <a:schemeClr val="tx1"/>
            </a:solidFill>
            <a:prstDash val="solid"/>
            <a:headEnd/>
            <a:tailEnd/>
          </a:ln>
          <a:effectLst/>
        </p:spPr>
      </p:cxnSp>
      <p:sp>
        <p:nvSpPr>
          <p:cNvPr id="54" name="Oval 13">
            <a:extLst>
              <a:ext uri="{FF2B5EF4-FFF2-40B4-BE49-F238E27FC236}">
                <a16:creationId xmlns:a16="http://schemas.microsoft.com/office/drawing/2014/main" id="{2B67A0E5-49FA-40F0-9A5F-071B7792833F}"/>
              </a:ext>
            </a:extLst>
          </p:cNvPr>
          <p:cNvSpPr>
            <a:spLocks noChangeArrowheads="1"/>
          </p:cNvSpPr>
          <p:nvPr/>
        </p:nvSpPr>
        <p:spPr bwMode="auto">
          <a:xfrm>
            <a:off x="2465412" y="2291865"/>
            <a:ext cx="320913" cy="302058"/>
          </a:xfrm>
          <a:prstGeom prst="ellipse">
            <a:avLst/>
          </a:prstGeom>
          <a:solidFill>
            <a:sysClr val="window" lastClr="FFFFFF"/>
          </a:solidFill>
          <a:ln w="25400" cap="flat" cmpd="sng" algn="ctr">
            <a:solidFill>
              <a:schemeClr val="tx1"/>
            </a:solidFill>
            <a:prstDash val="solid"/>
            <a:headEnd/>
            <a:tailEnd/>
          </a:ln>
          <a:effectLst/>
        </p:spPr>
        <p:txBody>
          <a:bodyPr vert="horz" wrap="square" lIns="36576" tIns="36576" rIns="36576" bIns="36576"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68970E0E-D20A-4EA3-BACF-E6EB858631A6}"/>
              </a:ext>
            </a:extLst>
          </p:cNvPr>
          <p:cNvSpPr/>
          <p:nvPr/>
        </p:nvSpPr>
        <p:spPr>
          <a:xfrm>
            <a:off x="1720284" y="1091622"/>
            <a:ext cx="1811171"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Roles and Responsibilities</a:t>
            </a:r>
          </a:p>
        </p:txBody>
      </p:sp>
      <p:cxnSp>
        <p:nvCxnSpPr>
          <p:cNvPr id="56" name="AutoShape 14">
            <a:extLst>
              <a:ext uri="{FF2B5EF4-FFF2-40B4-BE49-F238E27FC236}">
                <a16:creationId xmlns:a16="http://schemas.microsoft.com/office/drawing/2014/main" id="{1E410D21-89B2-4612-A2E8-5808AC7A22C3}"/>
              </a:ext>
            </a:extLst>
          </p:cNvPr>
          <p:cNvCxnSpPr>
            <a:cxnSpLocks noChangeShapeType="1"/>
            <a:stCxn id="54" idx="0"/>
          </p:cNvCxnSpPr>
          <p:nvPr/>
        </p:nvCxnSpPr>
        <p:spPr bwMode="auto">
          <a:xfrm flipV="1">
            <a:off x="2625870" y="1677182"/>
            <a:ext cx="0" cy="614682"/>
          </a:xfrm>
          <a:prstGeom prst="straightConnector1">
            <a:avLst/>
          </a:prstGeom>
          <a:noFill/>
          <a:ln w="25400" cap="flat" cmpd="sng" algn="ctr">
            <a:solidFill>
              <a:schemeClr val="tx1"/>
            </a:solidFill>
            <a:prstDash val="solid"/>
            <a:headEnd/>
            <a:tailEnd/>
          </a:ln>
          <a:effectLst/>
        </p:spPr>
      </p:cxnSp>
      <p:sp>
        <p:nvSpPr>
          <p:cNvPr id="64" name="Rectangle 63">
            <a:extLst>
              <a:ext uri="{FF2B5EF4-FFF2-40B4-BE49-F238E27FC236}">
                <a16:creationId xmlns:a16="http://schemas.microsoft.com/office/drawing/2014/main" id="{9DAFBD74-E790-4CC5-9747-20C9A280FC50}"/>
              </a:ext>
            </a:extLst>
          </p:cNvPr>
          <p:cNvSpPr/>
          <p:nvPr/>
        </p:nvSpPr>
        <p:spPr>
          <a:xfrm>
            <a:off x="434886" y="2098260"/>
            <a:ext cx="1294641" cy="685800"/>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b="1" dirty="0">
                <a:solidFill>
                  <a:schemeClr val="tx1"/>
                </a:solidFill>
              </a:rPr>
              <a:t>Superintendent School</a:t>
            </a:r>
          </a:p>
        </p:txBody>
      </p:sp>
      <p:pic>
        <p:nvPicPr>
          <p:cNvPr id="14" name="Picture 13">
            <a:extLst>
              <a:ext uri="{FF2B5EF4-FFF2-40B4-BE49-F238E27FC236}">
                <a16:creationId xmlns:a16="http://schemas.microsoft.com/office/drawing/2014/main" id="{5AA0E7B7-73C4-4B90-81F6-05C576A7E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2797423"/>
            <a:ext cx="2214726" cy="3378990"/>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905CD917-412C-4199-99E9-85D133DFC3AE}"/>
              </a:ext>
            </a:extLst>
          </p:cNvPr>
          <p:cNvPicPr>
            <a:picLocks noChangeAspect="1"/>
          </p:cNvPicPr>
          <p:nvPr/>
        </p:nvPicPr>
        <p:blipFill rotWithShape="1">
          <a:blip r:embed="rId4"/>
          <a:srcRect l="12613" r="1" b="17618"/>
          <a:stretch/>
        </p:blipFill>
        <p:spPr>
          <a:xfrm>
            <a:off x="5257800" y="2778744"/>
            <a:ext cx="2197050" cy="3378990"/>
          </a:xfrm>
          <a:prstGeom prst="rect">
            <a:avLst/>
          </a:prstGeom>
          <a:ln w="2540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50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AD6F595-1532-48B7-BF56-0E12B3EABE14}"/>
              </a:ext>
            </a:extLst>
          </p:cNvPr>
          <p:cNvSpPr/>
          <p:nvPr/>
        </p:nvSpPr>
        <p:spPr>
          <a:xfrm>
            <a:off x="1729527" y="2301760"/>
            <a:ext cx="6315358" cy="278801"/>
          </a:xfrm>
          <a:prstGeom prst="rect">
            <a:avLst/>
          </a:prstGeom>
          <a:solidFill>
            <a:srgbClr val="FFCE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Oval 13">
            <a:extLst>
              <a:ext uri="{FF2B5EF4-FFF2-40B4-BE49-F238E27FC236}">
                <a16:creationId xmlns:a16="http://schemas.microsoft.com/office/drawing/2014/main" id="{02246D87-5F26-4562-BB30-1D2441677DEC}"/>
              </a:ext>
            </a:extLst>
          </p:cNvPr>
          <p:cNvSpPr>
            <a:spLocks noChangeArrowheads="1"/>
          </p:cNvSpPr>
          <p:nvPr/>
        </p:nvSpPr>
        <p:spPr bwMode="auto">
          <a:xfrm>
            <a:off x="4571199" y="2280551"/>
            <a:ext cx="320913" cy="302058"/>
          </a:xfrm>
          <a:prstGeom prst="ellipse">
            <a:avLst/>
          </a:prstGeom>
          <a:solidFill>
            <a:sysClr val="window" lastClr="FFFFFF"/>
          </a:solidFill>
          <a:ln w="25400" cap="flat" cmpd="sng" algn="ctr">
            <a:solidFill>
              <a:schemeClr val="tx1"/>
            </a:solidFill>
            <a:prstDash val="solid"/>
            <a:headEnd/>
            <a:tailEnd/>
          </a:ln>
          <a:effectLst/>
        </p:spPr>
        <p:txBody>
          <a:bodyPr vert="horz" wrap="square" lIns="36576" tIns="36576" rIns="36576" bIns="36576"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84158B8B-DECB-4546-AC24-3B8EDA4D9EA8}"/>
              </a:ext>
            </a:extLst>
          </p:cNvPr>
          <p:cNvSpPr/>
          <p:nvPr/>
        </p:nvSpPr>
        <p:spPr>
          <a:xfrm>
            <a:off x="3844167" y="1084069"/>
            <a:ext cx="1767564"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Competencies</a:t>
            </a:r>
          </a:p>
        </p:txBody>
      </p:sp>
      <p:cxnSp>
        <p:nvCxnSpPr>
          <p:cNvPr id="50" name="AutoShape 14">
            <a:extLst>
              <a:ext uri="{FF2B5EF4-FFF2-40B4-BE49-F238E27FC236}">
                <a16:creationId xmlns:a16="http://schemas.microsoft.com/office/drawing/2014/main" id="{CDF3F035-2FF2-45F8-8E03-1C1AD8048B2A}"/>
              </a:ext>
            </a:extLst>
          </p:cNvPr>
          <p:cNvCxnSpPr>
            <a:cxnSpLocks noChangeShapeType="1"/>
            <a:stCxn id="48" idx="0"/>
          </p:cNvCxnSpPr>
          <p:nvPr/>
        </p:nvCxnSpPr>
        <p:spPr bwMode="auto">
          <a:xfrm flipH="1" flipV="1">
            <a:off x="4727949" y="1669629"/>
            <a:ext cx="3707" cy="610922"/>
          </a:xfrm>
          <a:prstGeom prst="straightConnector1">
            <a:avLst/>
          </a:prstGeom>
          <a:noFill/>
          <a:ln w="25400" cap="flat" cmpd="sng" algn="ctr">
            <a:solidFill>
              <a:schemeClr val="tx1"/>
            </a:solidFill>
            <a:prstDash val="solid"/>
            <a:headEnd/>
            <a:tailEnd/>
          </a:ln>
          <a:effectLst/>
        </p:spPr>
      </p:cxnSp>
      <p:sp>
        <p:nvSpPr>
          <p:cNvPr id="51" name="Oval 13">
            <a:extLst>
              <a:ext uri="{FF2B5EF4-FFF2-40B4-BE49-F238E27FC236}">
                <a16:creationId xmlns:a16="http://schemas.microsoft.com/office/drawing/2014/main" id="{0260AE64-BE29-46E7-8F6F-D3EC1A6CD4EB}"/>
              </a:ext>
            </a:extLst>
          </p:cNvPr>
          <p:cNvSpPr>
            <a:spLocks noChangeArrowheads="1"/>
          </p:cNvSpPr>
          <p:nvPr/>
        </p:nvSpPr>
        <p:spPr bwMode="auto">
          <a:xfrm>
            <a:off x="6671049" y="2280551"/>
            <a:ext cx="320913" cy="302058"/>
          </a:xfrm>
          <a:prstGeom prst="ellipse">
            <a:avLst/>
          </a:prstGeom>
          <a:solidFill>
            <a:sysClr val="window" lastClr="FFFFFF"/>
          </a:solidFill>
          <a:ln w="25400" cap="flat" cmpd="sng" algn="ctr">
            <a:solidFill>
              <a:schemeClr val="tx1"/>
            </a:solidFill>
            <a:prstDash val="solid"/>
            <a:headEnd/>
            <a:tailEnd/>
          </a:ln>
          <a:effectLst/>
        </p:spPr>
        <p:txBody>
          <a:bodyPr vert="horz" wrap="square" lIns="36576" tIns="36576" rIns="36576" bIns="36576"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09A31216-CAD4-4819-AF84-7277804A6084}"/>
              </a:ext>
            </a:extLst>
          </p:cNvPr>
          <p:cNvSpPr/>
          <p:nvPr/>
        </p:nvSpPr>
        <p:spPr>
          <a:xfrm>
            <a:off x="6019800" y="1066800"/>
            <a:ext cx="1604927"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Curriculum</a:t>
            </a:r>
          </a:p>
        </p:txBody>
      </p:sp>
      <p:cxnSp>
        <p:nvCxnSpPr>
          <p:cNvPr id="53" name="AutoShape 14">
            <a:extLst>
              <a:ext uri="{FF2B5EF4-FFF2-40B4-BE49-F238E27FC236}">
                <a16:creationId xmlns:a16="http://schemas.microsoft.com/office/drawing/2014/main" id="{2021E277-8BF7-4D61-8570-1307A0FFCFF9}"/>
              </a:ext>
            </a:extLst>
          </p:cNvPr>
          <p:cNvCxnSpPr>
            <a:cxnSpLocks noChangeShapeType="1"/>
            <a:stCxn id="51" idx="0"/>
          </p:cNvCxnSpPr>
          <p:nvPr/>
        </p:nvCxnSpPr>
        <p:spPr bwMode="auto">
          <a:xfrm flipH="1" flipV="1">
            <a:off x="6822264" y="1652360"/>
            <a:ext cx="9242" cy="628192"/>
          </a:xfrm>
          <a:prstGeom prst="straightConnector1">
            <a:avLst/>
          </a:prstGeom>
          <a:noFill/>
          <a:ln w="25400" cap="flat" cmpd="sng" algn="ctr">
            <a:solidFill>
              <a:schemeClr val="tx1"/>
            </a:solidFill>
            <a:prstDash val="solid"/>
            <a:headEnd/>
            <a:tailEnd/>
          </a:ln>
          <a:effectLst/>
        </p:spPr>
      </p:cxnSp>
      <p:sp>
        <p:nvSpPr>
          <p:cNvPr id="54" name="Oval 13">
            <a:extLst>
              <a:ext uri="{FF2B5EF4-FFF2-40B4-BE49-F238E27FC236}">
                <a16:creationId xmlns:a16="http://schemas.microsoft.com/office/drawing/2014/main" id="{2B67A0E5-49FA-40F0-9A5F-071B7792833F}"/>
              </a:ext>
            </a:extLst>
          </p:cNvPr>
          <p:cNvSpPr>
            <a:spLocks noChangeArrowheads="1"/>
          </p:cNvSpPr>
          <p:nvPr/>
        </p:nvSpPr>
        <p:spPr bwMode="auto">
          <a:xfrm>
            <a:off x="2465412" y="2291865"/>
            <a:ext cx="320913" cy="302058"/>
          </a:xfrm>
          <a:prstGeom prst="ellipse">
            <a:avLst/>
          </a:prstGeom>
          <a:solidFill>
            <a:sysClr val="window" lastClr="FFFFFF"/>
          </a:solidFill>
          <a:ln w="25400" cap="flat" cmpd="sng" algn="ctr">
            <a:solidFill>
              <a:schemeClr val="tx1"/>
            </a:solidFill>
            <a:prstDash val="solid"/>
            <a:headEnd/>
            <a:tailEnd/>
          </a:ln>
          <a:effectLst/>
        </p:spPr>
        <p:txBody>
          <a:bodyPr vert="horz" wrap="square" lIns="36576" tIns="36576" rIns="36576" bIns="36576"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68970E0E-D20A-4EA3-BACF-E6EB858631A6}"/>
              </a:ext>
            </a:extLst>
          </p:cNvPr>
          <p:cNvSpPr/>
          <p:nvPr/>
        </p:nvSpPr>
        <p:spPr>
          <a:xfrm>
            <a:off x="1720284" y="1091622"/>
            <a:ext cx="1811171"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Roles and Responsibilities</a:t>
            </a:r>
          </a:p>
        </p:txBody>
      </p:sp>
      <p:cxnSp>
        <p:nvCxnSpPr>
          <p:cNvPr id="56" name="AutoShape 14">
            <a:extLst>
              <a:ext uri="{FF2B5EF4-FFF2-40B4-BE49-F238E27FC236}">
                <a16:creationId xmlns:a16="http://schemas.microsoft.com/office/drawing/2014/main" id="{1E410D21-89B2-4612-A2E8-5808AC7A22C3}"/>
              </a:ext>
            </a:extLst>
          </p:cNvPr>
          <p:cNvCxnSpPr>
            <a:cxnSpLocks noChangeShapeType="1"/>
            <a:stCxn id="54" idx="0"/>
          </p:cNvCxnSpPr>
          <p:nvPr/>
        </p:nvCxnSpPr>
        <p:spPr bwMode="auto">
          <a:xfrm flipV="1">
            <a:off x="2625870" y="1677182"/>
            <a:ext cx="0" cy="614682"/>
          </a:xfrm>
          <a:prstGeom prst="straightConnector1">
            <a:avLst/>
          </a:prstGeom>
          <a:noFill/>
          <a:ln w="25400" cap="flat" cmpd="sng" algn="ctr">
            <a:solidFill>
              <a:schemeClr val="tx1"/>
            </a:solidFill>
            <a:prstDash val="solid"/>
            <a:headEnd/>
            <a:tailEnd/>
          </a:ln>
          <a:effectLst/>
        </p:spPr>
      </p:cxnSp>
      <p:sp>
        <p:nvSpPr>
          <p:cNvPr id="64" name="Rectangle 63">
            <a:extLst>
              <a:ext uri="{FF2B5EF4-FFF2-40B4-BE49-F238E27FC236}">
                <a16:creationId xmlns:a16="http://schemas.microsoft.com/office/drawing/2014/main" id="{9DAFBD74-E790-4CC5-9747-20C9A280FC50}"/>
              </a:ext>
            </a:extLst>
          </p:cNvPr>
          <p:cNvSpPr/>
          <p:nvPr/>
        </p:nvSpPr>
        <p:spPr>
          <a:xfrm>
            <a:off x="434886" y="2098260"/>
            <a:ext cx="1294641" cy="685800"/>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b="1" dirty="0">
                <a:solidFill>
                  <a:schemeClr val="tx1"/>
                </a:solidFill>
              </a:rPr>
              <a:t>Superintendent School</a:t>
            </a:r>
          </a:p>
        </p:txBody>
      </p:sp>
    </p:spTree>
    <p:extLst>
      <p:ext uri="{BB962C8B-B14F-4D97-AF65-F5344CB8AC3E}">
        <p14:creationId xmlns:p14="http://schemas.microsoft.com/office/powerpoint/2010/main" val="331084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56024" y="2020965"/>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7110" y="1903472"/>
              <a:ext cx="3178352"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2" y="1890204"/>
              <a:ext cx="3157689"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3" y="1903472"/>
              <a:ext cx="3211379"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3613CF3-2309-42CF-B039-329D305393D7}"/>
                </a:ext>
              </a:extLst>
            </p:cNvPr>
            <p:cNvSpPr/>
            <p:nvPr/>
          </p:nvSpPr>
          <p:spPr>
            <a:xfrm>
              <a:off x="1355840" y="1895673"/>
              <a:ext cx="3591775" cy="5269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A6964C36-3C75-4DD3-9FD9-D29459921D5C}"/>
                </a:ext>
              </a:extLst>
            </p:cNvPr>
            <p:cNvSpPr/>
            <p:nvPr/>
          </p:nvSpPr>
          <p:spPr>
            <a:xfrm>
              <a:off x="5145212" y="1895673"/>
              <a:ext cx="3136153" cy="5269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F53DDA3B-EE8A-48B5-BA15-2825946E0CB5}"/>
                </a:ext>
              </a:extLst>
            </p:cNvPr>
            <p:cNvSpPr/>
            <p:nvPr/>
          </p:nvSpPr>
          <p:spPr>
            <a:xfrm>
              <a:off x="8473588" y="1876623"/>
              <a:ext cx="3211378" cy="5269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4502180" y="3555769"/>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Departments</a:t>
              </a:r>
            </a:p>
          </p:txBody>
        </p:sp>
        <p:cxnSp>
          <p:nvCxnSpPr>
            <p:cNvPr id="21" name="Straight Arrow Connector 20">
              <a:extLst>
                <a:ext uri="{FF2B5EF4-FFF2-40B4-BE49-F238E27FC236}">
                  <a16:creationId xmlns:a16="http://schemas.microsoft.com/office/drawing/2014/main" id="{EC7630B8-B1AA-49C1-B45F-08E1C031134C}"/>
                </a:ext>
              </a:extLst>
            </p:cNvPr>
            <p:cNvCxnSpPr>
              <a:cxnSpLocks/>
            </p:cNvCxnSpPr>
            <p:nvPr/>
          </p:nvCxnSpPr>
          <p:spPr>
            <a:xfrm flipH="1" flipV="1">
              <a:off x="3960883" y="2196152"/>
              <a:ext cx="717550" cy="1181100"/>
            </a:xfrm>
            <a:prstGeom prst="straightConnector1">
              <a:avLst/>
            </a:prstGeom>
            <a:ln w="3175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601591-FD5F-4113-9600-86754D30FE71}"/>
                </a:ext>
              </a:extLst>
            </p:cNvPr>
            <p:cNvCxnSpPr>
              <a:cxnSpLocks/>
            </p:cNvCxnSpPr>
            <p:nvPr/>
          </p:nvCxnSpPr>
          <p:spPr>
            <a:xfrm flipV="1">
              <a:off x="6692999" y="2173500"/>
              <a:ext cx="0" cy="1257143"/>
            </a:xfrm>
            <a:prstGeom prst="straightConnector1">
              <a:avLst/>
            </a:prstGeom>
            <a:ln w="3175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369FBCE-5C89-4522-9F94-E101D30C2C40}"/>
                </a:ext>
              </a:extLst>
            </p:cNvPr>
            <p:cNvCxnSpPr>
              <a:cxnSpLocks/>
            </p:cNvCxnSpPr>
            <p:nvPr/>
          </p:nvCxnSpPr>
          <p:spPr>
            <a:xfrm flipV="1">
              <a:off x="8456509" y="2092657"/>
              <a:ext cx="1105074" cy="1360639"/>
            </a:xfrm>
            <a:prstGeom prst="straightConnector1">
              <a:avLst/>
            </a:prstGeom>
            <a:ln w="31750">
              <a:solidFill>
                <a:srgbClr val="99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9D3718C-67F2-47D4-820C-42D8A91C8F65}"/>
              </a:ext>
            </a:extLst>
          </p:cNvPr>
          <p:cNvSpPr/>
          <p:nvPr/>
        </p:nvSpPr>
        <p:spPr>
          <a:xfrm>
            <a:off x="6019800" y="1066800"/>
            <a:ext cx="1604927"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Curriculum</a:t>
            </a:r>
          </a:p>
        </p:txBody>
      </p:sp>
    </p:spTree>
    <p:extLst>
      <p:ext uri="{BB962C8B-B14F-4D97-AF65-F5344CB8AC3E}">
        <p14:creationId xmlns:p14="http://schemas.microsoft.com/office/powerpoint/2010/main" val="369469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56024" y="2020965"/>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0953" y="1858952"/>
              <a:ext cx="3161920"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1" y="1860525"/>
              <a:ext cx="3189358"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4" y="1844112"/>
              <a:ext cx="3166806"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3613CF3-2309-42CF-B039-329D305393D7}"/>
                </a:ext>
              </a:extLst>
            </p:cNvPr>
            <p:cNvSpPr/>
            <p:nvPr/>
          </p:nvSpPr>
          <p:spPr>
            <a:xfrm>
              <a:off x="1355840" y="2092658"/>
              <a:ext cx="3591775"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A6964C36-3C75-4DD3-9FD9-D29459921D5C}"/>
                </a:ext>
              </a:extLst>
            </p:cNvPr>
            <p:cNvSpPr/>
            <p:nvPr/>
          </p:nvSpPr>
          <p:spPr>
            <a:xfrm>
              <a:off x="5130372" y="2092658"/>
              <a:ext cx="318379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F53DDA3B-EE8A-48B5-BA15-2825946E0CB5}"/>
                </a:ext>
              </a:extLst>
            </p:cNvPr>
            <p:cNvSpPr/>
            <p:nvPr/>
          </p:nvSpPr>
          <p:spPr>
            <a:xfrm>
              <a:off x="8473588" y="2073608"/>
              <a:ext cx="321137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4502179" y="2989275"/>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Competencies</a:t>
              </a:r>
            </a:p>
          </p:txBody>
        </p:sp>
      </p:grpSp>
      <p:sp>
        <p:nvSpPr>
          <p:cNvPr id="4" name="Left Brace 3">
            <a:extLst>
              <a:ext uri="{FF2B5EF4-FFF2-40B4-BE49-F238E27FC236}">
                <a16:creationId xmlns:a16="http://schemas.microsoft.com/office/drawing/2014/main" id="{35369F8F-5F5E-4056-8C6E-0BBE3ED6813B}"/>
              </a:ext>
            </a:extLst>
          </p:cNvPr>
          <p:cNvSpPr/>
          <p:nvPr/>
        </p:nvSpPr>
        <p:spPr>
          <a:xfrm rot="16200000">
            <a:off x="4904446" y="-779615"/>
            <a:ext cx="342619" cy="6811643"/>
          </a:xfrm>
          <a:prstGeom prst="leftBrace">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DCC086D1-17B8-495F-A4EE-8610C560E5B8}"/>
              </a:ext>
            </a:extLst>
          </p:cNvPr>
          <p:cNvSpPr/>
          <p:nvPr/>
        </p:nvSpPr>
        <p:spPr>
          <a:xfrm>
            <a:off x="6019800" y="1066800"/>
            <a:ext cx="1604927"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Curriculum</a:t>
            </a:r>
          </a:p>
        </p:txBody>
      </p:sp>
    </p:spTree>
    <p:extLst>
      <p:ext uri="{BB962C8B-B14F-4D97-AF65-F5344CB8AC3E}">
        <p14:creationId xmlns:p14="http://schemas.microsoft.com/office/powerpoint/2010/main" val="17266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48049" y="2032927"/>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0953" y="1858952"/>
              <a:ext cx="3161920"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1" y="1860525"/>
              <a:ext cx="3189358"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4" y="1844112"/>
              <a:ext cx="3166806"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3613CF3-2309-42CF-B039-329D305393D7}"/>
                </a:ext>
              </a:extLst>
            </p:cNvPr>
            <p:cNvSpPr/>
            <p:nvPr/>
          </p:nvSpPr>
          <p:spPr>
            <a:xfrm>
              <a:off x="1355840" y="2092658"/>
              <a:ext cx="3591775"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A6964C36-3C75-4DD3-9FD9-D29459921D5C}"/>
                </a:ext>
              </a:extLst>
            </p:cNvPr>
            <p:cNvSpPr/>
            <p:nvPr/>
          </p:nvSpPr>
          <p:spPr>
            <a:xfrm>
              <a:off x="5130372" y="2092658"/>
              <a:ext cx="318379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F53DDA3B-EE8A-48B5-BA15-2825946E0CB5}"/>
                </a:ext>
              </a:extLst>
            </p:cNvPr>
            <p:cNvSpPr/>
            <p:nvPr/>
          </p:nvSpPr>
          <p:spPr>
            <a:xfrm>
              <a:off x="8473588" y="2073608"/>
              <a:ext cx="321137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4623176" y="4652666"/>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Competencies</a:t>
              </a:r>
            </a:p>
          </p:txBody>
        </p:sp>
      </p:grpSp>
      <p:pic>
        <p:nvPicPr>
          <p:cNvPr id="21" name="Picture 20">
            <a:extLst>
              <a:ext uri="{FF2B5EF4-FFF2-40B4-BE49-F238E27FC236}">
                <a16:creationId xmlns:a16="http://schemas.microsoft.com/office/drawing/2014/main" id="{C910F26B-0B4A-4F6A-AAB7-703C0A4F96AA}"/>
              </a:ext>
            </a:extLst>
          </p:cNvPr>
          <p:cNvPicPr>
            <a:picLocks noChangeAspect="1"/>
          </p:cNvPicPr>
          <p:nvPr/>
        </p:nvPicPr>
        <p:blipFill rotWithShape="1">
          <a:blip r:embed="rId10"/>
          <a:srcRect r="50003" b="7912"/>
          <a:stretch/>
        </p:blipFill>
        <p:spPr>
          <a:xfrm>
            <a:off x="1418777" y="2601834"/>
            <a:ext cx="2368811" cy="337270"/>
          </a:xfrm>
          <a:prstGeom prst="rect">
            <a:avLst/>
          </a:prstGeom>
        </p:spPr>
      </p:pic>
      <p:pic>
        <p:nvPicPr>
          <p:cNvPr id="24" name="Picture 23">
            <a:extLst>
              <a:ext uri="{FF2B5EF4-FFF2-40B4-BE49-F238E27FC236}">
                <a16:creationId xmlns:a16="http://schemas.microsoft.com/office/drawing/2014/main" id="{B8538A2E-1CA8-453E-A3AA-B0D5A1E66517}"/>
              </a:ext>
            </a:extLst>
          </p:cNvPr>
          <p:cNvPicPr>
            <a:picLocks noChangeAspect="1"/>
          </p:cNvPicPr>
          <p:nvPr/>
        </p:nvPicPr>
        <p:blipFill rotWithShape="1">
          <a:blip r:embed="rId11"/>
          <a:srcRect l="70343" t="5263" r="3976"/>
          <a:stretch/>
        </p:blipFill>
        <p:spPr>
          <a:xfrm>
            <a:off x="4497173" y="3362145"/>
            <a:ext cx="1199247" cy="364129"/>
          </a:xfrm>
          <a:prstGeom prst="rect">
            <a:avLst/>
          </a:prstGeom>
        </p:spPr>
      </p:pic>
      <p:pic>
        <p:nvPicPr>
          <p:cNvPr id="25" name="Picture 24">
            <a:extLst>
              <a:ext uri="{FF2B5EF4-FFF2-40B4-BE49-F238E27FC236}">
                <a16:creationId xmlns:a16="http://schemas.microsoft.com/office/drawing/2014/main" id="{31BD1791-B1CC-4701-9B21-D4CF6C7B9A79}"/>
              </a:ext>
            </a:extLst>
          </p:cNvPr>
          <p:cNvPicPr>
            <a:picLocks noChangeAspect="1"/>
          </p:cNvPicPr>
          <p:nvPr/>
        </p:nvPicPr>
        <p:blipFill rotWithShape="1">
          <a:blip r:embed="rId12"/>
          <a:srcRect t="-1" r="49578" b="4041"/>
          <a:stretch/>
        </p:blipFill>
        <p:spPr>
          <a:xfrm>
            <a:off x="6258792" y="2547253"/>
            <a:ext cx="2251777" cy="326564"/>
          </a:xfrm>
          <a:prstGeom prst="rect">
            <a:avLst/>
          </a:prstGeom>
        </p:spPr>
      </p:pic>
      <p:pic>
        <p:nvPicPr>
          <p:cNvPr id="26" name="Picture 25">
            <a:extLst>
              <a:ext uri="{FF2B5EF4-FFF2-40B4-BE49-F238E27FC236}">
                <a16:creationId xmlns:a16="http://schemas.microsoft.com/office/drawing/2014/main" id="{5045214E-3E10-4BBD-9F39-1361E95118DF}"/>
              </a:ext>
            </a:extLst>
          </p:cNvPr>
          <p:cNvPicPr>
            <a:picLocks noChangeAspect="1"/>
          </p:cNvPicPr>
          <p:nvPr/>
        </p:nvPicPr>
        <p:blipFill rotWithShape="1">
          <a:blip r:embed="rId11"/>
          <a:srcRect l="32932" t="3657" r="33092"/>
          <a:stretch/>
        </p:blipFill>
        <p:spPr>
          <a:xfrm>
            <a:off x="4362815" y="2957586"/>
            <a:ext cx="1467962" cy="342618"/>
          </a:xfrm>
          <a:prstGeom prst="rect">
            <a:avLst/>
          </a:prstGeom>
        </p:spPr>
      </p:pic>
      <p:pic>
        <p:nvPicPr>
          <p:cNvPr id="27" name="Picture 26">
            <a:extLst>
              <a:ext uri="{FF2B5EF4-FFF2-40B4-BE49-F238E27FC236}">
                <a16:creationId xmlns:a16="http://schemas.microsoft.com/office/drawing/2014/main" id="{86080165-43F5-4AC2-9971-D1A8CF92CEAE}"/>
              </a:ext>
            </a:extLst>
          </p:cNvPr>
          <p:cNvPicPr>
            <a:picLocks noChangeAspect="1"/>
          </p:cNvPicPr>
          <p:nvPr/>
        </p:nvPicPr>
        <p:blipFill rotWithShape="1">
          <a:blip r:embed="rId11"/>
          <a:srcRect l="5700" t="15001" r="72560"/>
          <a:stretch/>
        </p:blipFill>
        <p:spPr>
          <a:xfrm>
            <a:off x="4520900" y="2579885"/>
            <a:ext cx="1151792" cy="370630"/>
          </a:xfrm>
          <a:prstGeom prst="rect">
            <a:avLst/>
          </a:prstGeom>
        </p:spPr>
      </p:pic>
      <p:pic>
        <p:nvPicPr>
          <p:cNvPr id="30" name="Picture 29">
            <a:extLst>
              <a:ext uri="{FF2B5EF4-FFF2-40B4-BE49-F238E27FC236}">
                <a16:creationId xmlns:a16="http://schemas.microsoft.com/office/drawing/2014/main" id="{F6616A3B-1058-41F9-A717-CB81C03AC7AF}"/>
              </a:ext>
            </a:extLst>
          </p:cNvPr>
          <p:cNvPicPr>
            <a:picLocks noChangeAspect="1"/>
          </p:cNvPicPr>
          <p:nvPr/>
        </p:nvPicPr>
        <p:blipFill rotWithShape="1">
          <a:blip r:embed="rId10"/>
          <a:srcRect l="50108" t="-1615" r="-105" b="-660"/>
          <a:stretch/>
        </p:blipFill>
        <p:spPr>
          <a:xfrm>
            <a:off x="1418907" y="3022089"/>
            <a:ext cx="2368811" cy="374582"/>
          </a:xfrm>
          <a:prstGeom prst="rect">
            <a:avLst/>
          </a:prstGeom>
        </p:spPr>
      </p:pic>
      <p:pic>
        <p:nvPicPr>
          <p:cNvPr id="31" name="Picture 30">
            <a:extLst>
              <a:ext uri="{FF2B5EF4-FFF2-40B4-BE49-F238E27FC236}">
                <a16:creationId xmlns:a16="http://schemas.microsoft.com/office/drawing/2014/main" id="{FDC7DEF3-1D71-4AFA-8413-BEA34092B53A}"/>
              </a:ext>
            </a:extLst>
          </p:cNvPr>
          <p:cNvPicPr>
            <a:picLocks noChangeAspect="1"/>
          </p:cNvPicPr>
          <p:nvPr/>
        </p:nvPicPr>
        <p:blipFill rotWithShape="1">
          <a:blip r:embed="rId12"/>
          <a:srcRect l="50399"/>
          <a:stretch/>
        </p:blipFill>
        <p:spPr>
          <a:xfrm>
            <a:off x="6277135" y="2927524"/>
            <a:ext cx="2215091" cy="340317"/>
          </a:xfrm>
          <a:prstGeom prst="rect">
            <a:avLst/>
          </a:prstGeom>
        </p:spPr>
      </p:pic>
      <p:sp>
        <p:nvSpPr>
          <p:cNvPr id="29" name="Rectangle 28">
            <a:extLst>
              <a:ext uri="{FF2B5EF4-FFF2-40B4-BE49-F238E27FC236}">
                <a16:creationId xmlns:a16="http://schemas.microsoft.com/office/drawing/2014/main" id="{34822B30-A43F-4531-8706-F8E238D18C3A}"/>
              </a:ext>
            </a:extLst>
          </p:cNvPr>
          <p:cNvSpPr/>
          <p:nvPr/>
        </p:nvSpPr>
        <p:spPr>
          <a:xfrm>
            <a:off x="6019800" y="1066800"/>
            <a:ext cx="1604927"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Curriculum</a:t>
            </a:r>
          </a:p>
        </p:txBody>
      </p:sp>
    </p:spTree>
    <p:extLst>
      <p:ext uri="{BB962C8B-B14F-4D97-AF65-F5344CB8AC3E}">
        <p14:creationId xmlns:p14="http://schemas.microsoft.com/office/powerpoint/2010/main" val="239242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56024" y="2020965"/>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0953" y="1858952"/>
              <a:ext cx="3161920"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1" y="1860525"/>
              <a:ext cx="3189358"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4" y="1844112"/>
              <a:ext cx="3166806"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3613CF3-2309-42CF-B039-329D305393D7}"/>
                </a:ext>
              </a:extLst>
            </p:cNvPr>
            <p:cNvSpPr/>
            <p:nvPr/>
          </p:nvSpPr>
          <p:spPr>
            <a:xfrm>
              <a:off x="1704957" y="2092658"/>
              <a:ext cx="324265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A6964C36-3C75-4DD3-9FD9-D29459921D5C}"/>
                </a:ext>
              </a:extLst>
            </p:cNvPr>
            <p:cNvSpPr/>
            <p:nvPr/>
          </p:nvSpPr>
          <p:spPr>
            <a:xfrm>
              <a:off x="5130372" y="2092658"/>
              <a:ext cx="318379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F53DDA3B-EE8A-48B5-BA15-2825946E0CB5}"/>
                </a:ext>
              </a:extLst>
            </p:cNvPr>
            <p:cNvSpPr/>
            <p:nvPr/>
          </p:nvSpPr>
          <p:spPr>
            <a:xfrm>
              <a:off x="8473588" y="2073608"/>
              <a:ext cx="321137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3017814" y="4291684"/>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Schools</a:t>
              </a:r>
            </a:p>
          </p:txBody>
        </p:sp>
      </p:grpSp>
      <p:sp>
        <p:nvSpPr>
          <p:cNvPr id="2" name="Text Placeholder 1">
            <a:extLst>
              <a:ext uri="{FF2B5EF4-FFF2-40B4-BE49-F238E27FC236}">
                <a16:creationId xmlns:a16="http://schemas.microsoft.com/office/drawing/2014/main" id="{5695ACA0-1159-40CB-B2A1-01A496C291C2}"/>
              </a:ext>
            </a:extLst>
          </p:cNvPr>
          <p:cNvSpPr>
            <a:spLocks noGrp="1"/>
          </p:cNvSpPr>
          <p:nvPr>
            <p:ph type="body" sz="quarter" idx="4294967295"/>
          </p:nvPr>
        </p:nvSpPr>
        <p:spPr>
          <a:xfrm>
            <a:off x="882305" y="874758"/>
            <a:ext cx="8171158" cy="496718"/>
          </a:xfrm>
        </p:spPr>
        <p:txBody>
          <a:bodyPr>
            <a:normAutofit fontScale="92500" lnSpcReduction="20000"/>
          </a:bodyPr>
          <a:lstStyle/>
          <a:p>
            <a:r>
              <a:rPr lang="en-US" dirty="0"/>
              <a:t>Academy</a:t>
            </a:r>
          </a:p>
        </p:txBody>
      </p:sp>
      <p:sp>
        <p:nvSpPr>
          <p:cNvPr id="3" name="Text Placeholder 2">
            <a:extLst>
              <a:ext uri="{FF2B5EF4-FFF2-40B4-BE49-F238E27FC236}">
                <a16:creationId xmlns:a16="http://schemas.microsoft.com/office/drawing/2014/main" id="{88ADD8F4-1413-4705-A16E-D67B3ABB6C75}"/>
              </a:ext>
            </a:extLst>
          </p:cNvPr>
          <p:cNvSpPr>
            <a:spLocks noGrp="1"/>
          </p:cNvSpPr>
          <p:nvPr>
            <p:ph type="body" sz="quarter" idx="4294967295"/>
          </p:nvPr>
        </p:nvSpPr>
        <p:spPr>
          <a:xfrm>
            <a:off x="882305" y="533787"/>
            <a:ext cx="8174736" cy="340971"/>
          </a:xfrm>
        </p:spPr>
        <p:txBody>
          <a:bodyPr>
            <a:normAutofit fontScale="62500" lnSpcReduction="20000"/>
          </a:bodyPr>
          <a:lstStyle/>
          <a:p>
            <a:r>
              <a:rPr lang="en-US" dirty="0"/>
              <a:t>Suffolk</a:t>
            </a:r>
          </a:p>
        </p:txBody>
      </p:sp>
      <p:sp>
        <p:nvSpPr>
          <p:cNvPr id="4" name="Left Brace 3">
            <a:extLst>
              <a:ext uri="{FF2B5EF4-FFF2-40B4-BE49-F238E27FC236}">
                <a16:creationId xmlns:a16="http://schemas.microsoft.com/office/drawing/2014/main" id="{35369F8F-5F5E-4056-8C6E-0BBE3ED6813B}"/>
              </a:ext>
            </a:extLst>
          </p:cNvPr>
          <p:cNvSpPr/>
          <p:nvPr/>
        </p:nvSpPr>
        <p:spPr>
          <a:xfrm rot="10800000">
            <a:off x="1760973" y="2419427"/>
            <a:ext cx="342619" cy="3269206"/>
          </a:xfrm>
          <a:prstGeom prst="leftBrace">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4BB9136F-A6E1-476C-A654-7A46715ACDD6}"/>
              </a:ext>
            </a:extLst>
          </p:cNvPr>
          <p:cNvSpPr/>
          <p:nvPr/>
        </p:nvSpPr>
        <p:spPr>
          <a:xfrm>
            <a:off x="6019800" y="1066800"/>
            <a:ext cx="1604927"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Curriculum</a:t>
            </a:r>
          </a:p>
        </p:txBody>
      </p:sp>
    </p:spTree>
    <p:extLst>
      <p:ext uri="{BB962C8B-B14F-4D97-AF65-F5344CB8AC3E}">
        <p14:creationId xmlns:p14="http://schemas.microsoft.com/office/powerpoint/2010/main" val="5222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A0EFF-8116-4A0A-97DE-B5E281E96A56}"/>
              </a:ext>
            </a:extLst>
          </p:cNvPr>
          <p:cNvPicPr>
            <a:picLocks noChangeAspect="1"/>
          </p:cNvPicPr>
          <p:nvPr/>
        </p:nvPicPr>
        <p:blipFill>
          <a:blip r:embed="rId3"/>
          <a:stretch>
            <a:fillRect/>
          </a:stretch>
        </p:blipFill>
        <p:spPr>
          <a:xfrm>
            <a:off x="1676400" y="1295400"/>
            <a:ext cx="2365571" cy="2363247"/>
          </a:xfrm>
          <a:prstGeom prst="rect">
            <a:avLst/>
          </a:prstGeom>
        </p:spPr>
      </p:pic>
      <p:pic>
        <p:nvPicPr>
          <p:cNvPr id="6" name="Picture 5">
            <a:extLst>
              <a:ext uri="{FF2B5EF4-FFF2-40B4-BE49-F238E27FC236}">
                <a16:creationId xmlns:a16="http://schemas.microsoft.com/office/drawing/2014/main" id="{C77A6F12-39C0-4A2A-BD6B-1B23CA223C21}"/>
              </a:ext>
            </a:extLst>
          </p:cNvPr>
          <p:cNvPicPr>
            <a:picLocks noChangeAspect="1"/>
          </p:cNvPicPr>
          <p:nvPr/>
        </p:nvPicPr>
        <p:blipFill>
          <a:blip r:embed="rId4"/>
          <a:stretch>
            <a:fillRect/>
          </a:stretch>
        </p:blipFill>
        <p:spPr>
          <a:xfrm>
            <a:off x="6248400" y="1096682"/>
            <a:ext cx="2499876" cy="2455847"/>
          </a:xfrm>
          <a:prstGeom prst="rect">
            <a:avLst/>
          </a:prstGeom>
        </p:spPr>
      </p:pic>
      <p:pic>
        <p:nvPicPr>
          <p:cNvPr id="8" name="Picture 7">
            <a:extLst>
              <a:ext uri="{FF2B5EF4-FFF2-40B4-BE49-F238E27FC236}">
                <a16:creationId xmlns:a16="http://schemas.microsoft.com/office/drawing/2014/main" id="{016AD890-E0B4-41E3-847A-DED43EBE240A}"/>
              </a:ext>
            </a:extLst>
          </p:cNvPr>
          <p:cNvPicPr>
            <a:picLocks noChangeAspect="1"/>
          </p:cNvPicPr>
          <p:nvPr/>
        </p:nvPicPr>
        <p:blipFill>
          <a:blip r:embed="rId5"/>
          <a:stretch>
            <a:fillRect/>
          </a:stretch>
        </p:blipFill>
        <p:spPr>
          <a:xfrm>
            <a:off x="4495800" y="3810000"/>
            <a:ext cx="2788722" cy="2813896"/>
          </a:xfrm>
          <a:prstGeom prst="rect">
            <a:avLst/>
          </a:prstGeom>
        </p:spPr>
      </p:pic>
      <p:pic>
        <p:nvPicPr>
          <p:cNvPr id="10" name="Picture 9">
            <a:extLst>
              <a:ext uri="{FF2B5EF4-FFF2-40B4-BE49-F238E27FC236}">
                <a16:creationId xmlns:a16="http://schemas.microsoft.com/office/drawing/2014/main" id="{B9CF9936-D9A4-480D-8476-5A840C4BDB84}"/>
              </a:ext>
            </a:extLst>
          </p:cNvPr>
          <p:cNvPicPr>
            <a:picLocks noChangeAspect="1"/>
          </p:cNvPicPr>
          <p:nvPr/>
        </p:nvPicPr>
        <p:blipFill>
          <a:blip r:embed="rId6"/>
          <a:stretch>
            <a:fillRect/>
          </a:stretch>
        </p:blipFill>
        <p:spPr>
          <a:xfrm>
            <a:off x="762000" y="3810000"/>
            <a:ext cx="2743200" cy="2748708"/>
          </a:xfrm>
          <a:prstGeom prst="rect">
            <a:avLst/>
          </a:prstGeom>
        </p:spPr>
      </p:pic>
    </p:spTree>
    <p:extLst>
      <p:ext uri="{BB962C8B-B14F-4D97-AF65-F5344CB8AC3E}">
        <p14:creationId xmlns:p14="http://schemas.microsoft.com/office/powerpoint/2010/main" val="601799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56024" y="2020965"/>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0953" y="1858952"/>
              <a:ext cx="3161920"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1" y="1860525"/>
              <a:ext cx="3189358"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4" y="1844112"/>
              <a:ext cx="3166806"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3613CF3-2309-42CF-B039-329D305393D7}"/>
                </a:ext>
              </a:extLst>
            </p:cNvPr>
            <p:cNvSpPr/>
            <p:nvPr/>
          </p:nvSpPr>
          <p:spPr>
            <a:xfrm>
              <a:off x="1704957" y="2092658"/>
              <a:ext cx="324265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A6964C36-3C75-4DD3-9FD9-D29459921D5C}"/>
                </a:ext>
              </a:extLst>
            </p:cNvPr>
            <p:cNvSpPr/>
            <p:nvPr/>
          </p:nvSpPr>
          <p:spPr>
            <a:xfrm>
              <a:off x="5130372" y="2092658"/>
              <a:ext cx="318379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F53DDA3B-EE8A-48B5-BA15-2825946E0CB5}"/>
                </a:ext>
              </a:extLst>
            </p:cNvPr>
            <p:cNvSpPr/>
            <p:nvPr/>
          </p:nvSpPr>
          <p:spPr>
            <a:xfrm>
              <a:off x="8473588" y="2073608"/>
              <a:ext cx="3211378" cy="507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4585080" y="3267751"/>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Schools</a:t>
              </a:r>
            </a:p>
          </p:txBody>
        </p:sp>
      </p:grpSp>
      <p:sp>
        <p:nvSpPr>
          <p:cNvPr id="30" name="Rectangle 29">
            <a:extLst>
              <a:ext uri="{FF2B5EF4-FFF2-40B4-BE49-F238E27FC236}">
                <a16:creationId xmlns:a16="http://schemas.microsoft.com/office/drawing/2014/main" id="{F5A0341E-E796-428C-9B8A-19F77C5EF38B}"/>
              </a:ext>
            </a:extLst>
          </p:cNvPr>
          <p:cNvSpPr/>
          <p:nvPr/>
        </p:nvSpPr>
        <p:spPr>
          <a:xfrm>
            <a:off x="1862457" y="3862447"/>
            <a:ext cx="1159234" cy="46527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Gilroy" panose="00000500000000000000" pitchFamily="50" charset="0"/>
                <a:cs typeface="Arial" panose="020B0604020202020204" pitchFamily="34" charset="0"/>
              </a:rPr>
              <a:t>FIELD ENGINEER</a:t>
            </a:r>
          </a:p>
        </p:txBody>
      </p:sp>
      <p:sp>
        <p:nvSpPr>
          <p:cNvPr id="31" name="Rectangle 30">
            <a:extLst>
              <a:ext uri="{FF2B5EF4-FFF2-40B4-BE49-F238E27FC236}">
                <a16:creationId xmlns:a16="http://schemas.microsoft.com/office/drawing/2014/main" id="{6B6A5A8B-426E-4A88-8A93-65E00168B260}"/>
              </a:ext>
            </a:extLst>
          </p:cNvPr>
          <p:cNvSpPr/>
          <p:nvPr/>
        </p:nvSpPr>
        <p:spPr>
          <a:xfrm>
            <a:off x="3062444" y="3862447"/>
            <a:ext cx="1297946" cy="46527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Gilroy" panose="00000500000000000000" pitchFamily="50" charset="0"/>
                <a:cs typeface="Arial" panose="020B0604020202020204" pitchFamily="34" charset="0"/>
              </a:rPr>
              <a:t>SUPERINTENDENT</a:t>
            </a:r>
          </a:p>
        </p:txBody>
      </p:sp>
      <p:sp>
        <p:nvSpPr>
          <p:cNvPr id="32" name="Rectangle 31">
            <a:extLst>
              <a:ext uri="{FF2B5EF4-FFF2-40B4-BE49-F238E27FC236}">
                <a16:creationId xmlns:a16="http://schemas.microsoft.com/office/drawing/2014/main" id="{50C0F281-B4D0-47BA-BFF0-53D8E294514D}"/>
              </a:ext>
            </a:extLst>
          </p:cNvPr>
          <p:cNvSpPr/>
          <p:nvPr/>
        </p:nvSpPr>
        <p:spPr>
          <a:xfrm>
            <a:off x="4401144" y="3862447"/>
            <a:ext cx="1279798" cy="46527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Gilroy" panose="00000500000000000000" pitchFamily="50" charset="0"/>
                <a:cs typeface="Arial" panose="020B0604020202020204" pitchFamily="34" charset="0"/>
              </a:rPr>
              <a:t>PROJECT MANAGER</a:t>
            </a:r>
          </a:p>
        </p:txBody>
      </p:sp>
      <p:sp>
        <p:nvSpPr>
          <p:cNvPr id="33" name="Rectangle 32">
            <a:extLst>
              <a:ext uri="{FF2B5EF4-FFF2-40B4-BE49-F238E27FC236}">
                <a16:creationId xmlns:a16="http://schemas.microsoft.com/office/drawing/2014/main" id="{539878AA-D6C8-41B5-A96A-F1E083E835D0}"/>
              </a:ext>
            </a:extLst>
          </p:cNvPr>
          <p:cNvSpPr/>
          <p:nvPr/>
        </p:nvSpPr>
        <p:spPr>
          <a:xfrm>
            <a:off x="5721695" y="3862447"/>
            <a:ext cx="1279798" cy="46527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Gilroy" panose="00000500000000000000" pitchFamily="50" charset="0"/>
                <a:cs typeface="Arial" panose="020B0604020202020204" pitchFamily="34" charset="0"/>
              </a:rPr>
              <a:t>SPONSOR</a:t>
            </a:r>
          </a:p>
        </p:txBody>
      </p:sp>
      <p:sp>
        <p:nvSpPr>
          <p:cNvPr id="34" name="Rectangle 33">
            <a:extLst>
              <a:ext uri="{FF2B5EF4-FFF2-40B4-BE49-F238E27FC236}">
                <a16:creationId xmlns:a16="http://schemas.microsoft.com/office/drawing/2014/main" id="{C6E32CCE-9191-4941-A04A-05693A5B79C5}"/>
              </a:ext>
            </a:extLst>
          </p:cNvPr>
          <p:cNvSpPr/>
          <p:nvPr/>
        </p:nvSpPr>
        <p:spPr>
          <a:xfrm>
            <a:off x="7042246" y="3862447"/>
            <a:ext cx="1279798" cy="46527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Gilroy" panose="00000500000000000000" pitchFamily="50" charset="0"/>
                <a:cs typeface="Arial" panose="020B0604020202020204" pitchFamily="34" charset="0"/>
              </a:rPr>
              <a:t>ELDP</a:t>
            </a:r>
          </a:p>
        </p:txBody>
      </p:sp>
      <p:sp>
        <p:nvSpPr>
          <p:cNvPr id="35" name="Rectangle 34">
            <a:extLst>
              <a:ext uri="{FF2B5EF4-FFF2-40B4-BE49-F238E27FC236}">
                <a16:creationId xmlns:a16="http://schemas.microsoft.com/office/drawing/2014/main" id="{90441B19-E10E-47FF-9B70-C7745EBA26F5}"/>
              </a:ext>
            </a:extLst>
          </p:cNvPr>
          <p:cNvSpPr/>
          <p:nvPr/>
        </p:nvSpPr>
        <p:spPr>
          <a:xfrm>
            <a:off x="6019800" y="1066800"/>
            <a:ext cx="1604927" cy="585560"/>
          </a:xfrm>
          <a:prstGeom prst="rect">
            <a:avLst/>
          </a:prstGeom>
          <a:solidFill>
            <a:schemeClr val="bg1"/>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rPr>
              <a:t>Curriculum</a:t>
            </a:r>
          </a:p>
        </p:txBody>
      </p:sp>
    </p:spTree>
    <p:extLst>
      <p:ext uri="{BB962C8B-B14F-4D97-AF65-F5344CB8AC3E}">
        <p14:creationId xmlns:p14="http://schemas.microsoft.com/office/powerpoint/2010/main" val="3283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56024" y="2020965"/>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0953" y="1858952"/>
              <a:ext cx="3161920"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1" y="1860525"/>
              <a:ext cx="3189358"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4" y="1844112"/>
              <a:ext cx="3166806"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4585080" y="3267751"/>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Curriculum</a:t>
              </a:r>
            </a:p>
          </p:txBody>
        </p:sp>
      </p:grpSp>
    </p:spTree>
    <p:extLst>
      <p:ext uri="{BB962C8B-B14F-4D97-AF65-F5344CB8AC3E}">
        <p14:creationId xmlns:p14="http://schemas.microsoft.com/office/powerpoint/2010/main" val="33584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885175-0194-4B19-8767-58EF72D7844A}"/>
              </a:ext>
            </a:extLst>
          </p:cNvPr>
          <p:cNvGrpSpPr/>
          <p:nvPr/>
        </p:nvGrpSpPr>
        <p:grpSpPr>
          <a:xfrm>
            <a:off x="1356024" y="2020965"/>
            <a:ext cx="7223718" cy="3880220"/>
            <a:chOff x="1300233" y="1592562"/>
            <a:chExt cx="10472750" cy="5625437"/>
          </a:xfrm>
        </p:grpSpPr>
        <p:pic>
          <p:nvPicPr>
            <p:cNvPr id="5" name="Picture 4">
              <a:extLst>
                <a:ext uri="{FF2B5EF4-FFF2-40B4-BE49-F238E27FC236}">
                  <a16:creationId xmlns:a16="http://schemas.microsoft.com/office/drawing/2014/main" id="{040EE6EC-0E57-4C25-8918-5AD1D9EB6C5D}"/>
                </a:ext>
              </a:extLst>
            </p:cNvPr>
            <p:cNvPicPr>
              <a:picLocks noChangeAspect="1"/>
            </p:cNvPicPr>
            <p:nvPr/>
          </p:nvPicPr>
          <p:blipFill>
            <a:blip r:embed="rId3"/>
            <a:stretch>
              <a:fillRect/>
            </a:stretch>
          </p:blipFill>
          <p:spPr>
            <a:xfrm>
              <a:off x="1355841" y="2092657"/>
              <a:ext cx="349115" cy="4926842"/>
            </a:xfrm>
            <a:prstGeom prst="rect">
              <a:avLst/>
            </a:prstGeom>
          </p:spPr>
        </p:pic>
        <p:pic>
          <p:nvPicPr>
            <p:cNvPr id="7" name="Picture 6">
              <a:extLst>
                <a:ext uri="{FF2B5EF4-FFF2-40B4-BE49-F238E27FC236}">
                  <a16:creationId xmlns:a16="http://schemas.microsoft.com/office/drawing/2014/main" id="{A8736093-6E37-41EB-913D-A5929A4BB16B}"/>
                </a:ext>
              </a:extLst>
            </p:cNvPr>
            <p:cNvPicPr>
              <a:picLocks noChangeAspect="1"/>
            </p:cNvPicPr>
            <p:nvPr/>
          </p:nvPicPr>
          <p:blipFill rotWithShape="1">
            <a:blip r:embed="rId4"/>
            <a:srcRect l="24901" t="1240" r="16756" b="95578"/>
            <a:stretch/>
          </p:blipFill>
          <p:spPr>
            <a:xfrm>
              <a:off x="1737109" y="1636772"/>
              <a:ext cx="3127021" cy="252153"/>
            </a:xfrm>
            <a:prstGeom prst="rect">
              <a:avLst/>
            </a:prstGeom>
          </p:spPr>
        </p:pic>
        <p:pic>
          <p:nvPicPr>
            <p:cNvPr id="8" name="Picture 7">
              <a:extLst>
                <a:ext uri="{FF2B5EF4-FFF2-40B4-BE49-F238E27FC236}">
                  <a16:creationId xmlns:a16="http://schemas.microsoft.com/office/drawing/2014/main" id="{A23F2DB5-057F-4CA2-B3E6-4FA5D9713C14}"/>
                </a:ext>
              </a:extLst>
            </p:cNvPr>
            <p:cNvPicPr>
              <a:picLocks noChangeAspect="1"/>
            </p:cNvPicPr>
            <p:nvPr/>
          </p:nvPicPr>
          <p:blipFill rotWithShape="1">
            <a:blip r:embed="rId5"/>
            <a:srcRect l="24024" t="1046" r="17431" b="95773"/>
            <a:stretch/>
          </p:blipFill>
          <p:spPr>
            <a:xfrm>
              <a:off x="5145212" y="1623503"/>
              <a:ext cx="3157689" cy="254628"/>
            </a:xfrm>
            <a:prstGeom prst="rect">
              <a:avLst/>
            </a:prstGeom>
          </p:spPr>
        </p:pic>
        <p:pic>
          <p:nvPicPr>
            <p:cNvPr id="9" name="Picture 8">
              <a:extLst>
                <a:ext uri="{FF2B5EF4-FFF2-40B4-BE49-F238E27FC236}">
                  <a16:creationId xmlns:a16="http://schemas.microsoft.com/office/drawing/2014/main" id="{10A305E8-CAD8-45F1-B770-BEB5B9FC9CCA}"/>
                </a:ext>
              </a:extLst>
            </p:cNvPr>
            <p:cNvPicPr>
              <a:picLocks noChangeAspect="1"/>
            </p:cNvPicPr>
            <p:nvPr/>
          </p:nvPicPr>
          <p:blipFill rotWithShape="1">
            <a:blip r:embed="rId6"/>
            <a:srcRect l="25095" t="947" r="16227" b="95430"/>
            <a:stretch/>
          </p:blipFill>
          <p:spPr>
            <a:xfrm>
              <a:off x="8476691" y="1594836"/>
              <a:ext cx="3157709" cy="293040"/>
            </a:xfrm>
            <a:prstGeom prst="rect">
              <a:avLst/>
            </a:prstGeom>
          </p:spPr>
        </p:pic>
        <p:sp>
          <p:nvSpPr>
            <p:cNvPr id="6" name="Rectangle 5">
              <a:extLst>
                <a:ext uri="{FF2B5EF4-FFF2-40B4-BE49-F238E27FC236}">
                  <a16:creationId xmlns:a16="http://schemas.microsoft.com/office/drawing/2014/main" id="{14EC0082-600D-416B-BB91-9B4D37157C99}"/>
                </a:ext>
              </a:extLst>
            </p:cNvPr>
            <p:cNvSpPr/>
            <p:nvPr/>
          </p:nvSpPr>
          <p:spPr>
            <a:xfrm>
              <a:off x="1300233" y="1594835"/>
              <a:ext cx="3708319" cy="562088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close up of text on a white background&#10;&#10;Description automatically generated">
              <a:extLst>
                <a:ext uri="{FF2B5EF4-FFF2-40B4-BE49-F238E27FC236}">
                  <a16:creationId xmlns:a16="http://schemas.microsoft.com/office/drawing/2014/main" id="{96F7AB99-4A68-4515-9EEA-256DC5F0EF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1964" t="4180" r="4143"/>
            <a:stretch/>
          </p:blipFill>
          <p:spPr>
            <a:xfrm>
              <a:off x="1730953" y="1858952"/>
              <a:ext cx="3161920" cy="5186045"/>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FA25E92-CD56-4F43-98A4-C172D6E5F7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1291" t="3981" r="4071"/>
            <a:stretch/>
          </p:blipFill>
          <p:spPr>
            <a:xfrm>
              <a:off x="5139651" y="1860525"/>
              <a:ext cx="3189358" cy="525086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FCD5216-2876-4DCF-960D-7F98D6316C0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493" t="3922" r="4616"/>
            <a:stretch/>
          </p:blipFill>
          <p:spPr>
            <a:xfrm>
              <a:off x="8467594" y="1844112"/>
              <a:ext cx="3166806" cy="5254039"/>
            </a:xfrm>
            <a:prstGeom prst="rect">
              <a:avLst/>
            </a:prstGeom>
          </p:spPr>
        </p:pic>
        <p:sp>
          <p:nvSpPr>
            <p:cNvPr id="19" name="Rectangle 18">
              <a:extLst>
                <a:ext uri="{FF2B5EF4-FFF2-40B4-BE49-F238E27FC236}">
                  <a16:creationId xmlns:a16="http://schemas.microsoft.com/office/drawing/2014/main" id="{5B3D8343-1E94-4F0E-A2A1-F29DE999A753}"/>
                </a:ext>
              </a:extLst>
            </p:cNvPr>
            <p:cNvSpPr/>
            <p:nvPr/>
          </p:nvSpPr>
          <p:spPr>
            <a:xfrm>
              <a:off x="5001723" y="1594835"/>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80F6081-AFC5-47C1-9919-6380CBE013FB}"/>
                </a:ext>
              </a:extLst>
            </p:cNvPr>
            <p:cNvSpPr/>
            <p:nvPr/>
          </p:nvSpPr>
          <p:spPr>
            <a:xfrm>
              <a:off x="8390431" y="1592562"/>
              <a:ext cx="3382552" cy="562316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8700ED86-425D-422B-9CC4-D9DEB9DC2C4B}"/>
                </a:ext>
              </a:extLst>
            </p:cNvPr>
            <p:cNvSpPr txBox="1">
              <a:spLocks/>
            </p:cNvSpPr>
            <p:nvPr/>
          </p:nvSpPr>
          <p:spPr>
            <a:xfrm>
              <a:off x="4585080" y="3267751"/>
              <a:ext cx="4215838" cy="496718"/>
            </a:xfrm>
            <a:prstGeom prst="rect">
              <a:avLst/>
            </a:prstGeom>
            <a:solidFill>
              <a:srgbClr val="990000"/>
            </a:solidFill>
            <a:ln>
              <a:noFill/>
            </a:ln>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Gilroy" panose="00000500000000000000" pitchFamily="50"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b="1" dirty="0">
                  <a:solidFill>
                    <a:schemeClr val="bg1"/>
                  </a:solidFill>
                  <a:latin typeface="Arial" panose="020B0604020202020204" pitchFamily="34" charset="0"/>
                  <a:cs typeface="Arial" panose="020B0604020202020204" pitchFamily="34" charset="0"/>
                </a:rPr>
                <a:t>Modules</a:t>
              </a:r>
            </a:p>
          </p:txBody>
        </p:sp>
      </p:grpSp>
      <p:sp>
        <p:nvSpPr>
          <p:cNvPr id="18" name="Rectangle 17">
            <a:extLst>
              <a:ext uri="{FF2B5EF4-FFF2-40B4-BE49-F238E27FC236}">
                <a16:creationId xmlns:a16="http://schemas.microsoft.com/office/drawing/2014/main" id="{389917BF-34AD-48CF-B757-F1ED75200312}"/>
              </a:ext>
            </a:extLst>
          </p:cNvPr>
          <p:cNvSpPr/>
          <p:nvPr/>
        </p:nvSpPr>
        <p:spPr>
          <a:xfrm>
            <a:off x="4718714" y="3753817"/>
            <a:ext cx="736978" cy="610790"/>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1" name="Straight Arrow Connector 20">
            <a:extLst>
              <a:ext uri="{FF2B5EF4-FFF2-40B4-BE49-F238E27FC236}">
                <a16:creationId xmlns:a16="http://schemas.microsoft.com/office/drawing/2014/main" id="{FD8B2122-91DE-41A4-8951-E323A9D1B8F2}"/>
              </a:ext>
            </a:extLst>
          </p:cNvPr>
          <p:cNvCxnSpPr>
            <a:cxnSpLocks/>
          </p:cNvCxnSpPr>
          <p:nvPr/>
        </p:nvCxnSpPr>
        <p:spPr>
          <a:xfrm>
            <a:off x="5079743" y="2361611"/>
            <a:ext cx="0" cy="1327302"/>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E2C04F8-4F80-455D-BD47-D174CA3B8F74}"/>
              </a:ext>
            </a:extLst>
          </p:cNvPr>
          <p:cNvCxnSpPr>
            <a:cxnSpLocks/>
          </p:cNvCxnSpPr>
          <p:nvPr/>
        </p:nvCxnSpPr>
        <p:spPr>
          <a:xfrm>
            <a:off x="1635457" y="4118016"/>
            <a:ext cx="3024188" cy="0"/>
          </a:xfrm>
          <a:prstGeom prst="straightConnector1">
            <a:avLst/>
          </a:prstGeom>
          <a:ln w="381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77E71AB-3F5E-47EA-9E3B-F685AD6B36F0}"/>
              </a:ext>
            </a:extLst>
          </p:cNvPr>
          <p:cNvSpPr/>
          <p:nvPr/>
        </p:nvSpPr>
        <p:spPr>
          <a:xfrm>
            <a:off x="1414284" y="3762452"/>
            <a:ext cx="210668" cy="667100"/>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D815BD8F-64D4-47CE-A123-D49FAB103142}"/>
              </a:ext>
            </a:extLst>
          </p:cNvPr>
          <p:cNvSpPr/>
          <p:nvPr/>
        </p:nvSpPr>
        <p:spPr>
          <a:xfrm>
            <a:off x="4718713" y="2207704"/>
            <a:ext cx="736979" cy="153908"/>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786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DB8B0-6BF0-4592-A9F0-5C1858B952FA}"/>
              </a:ext>
            </a:extLst>
          </p:cNvPr>
          <p:cNvPicPr>
            <a:picLocks noChangeAspect="1"/>
          </p:cNvPicPr>
          <p:nvPr/>
        </p:nvPicPr>
        <p:blipFill>
          <a:blip r:embed="rId3"/>
          <a:stretch>
            <a:fillRect/>
          </a:stretch>
        </p:blipFill>
        <p:spPr>
          <a:xfrm>
            <a:off x="2899989" y="1732151"/>
            <a:ext cx="4160568" cy="4223416"/>
          </a:xfrm>
          <a:prstGeom prst="rect">
            <a:avLst/>
          </a:prstGeom>
        </p:spPr>
      </p:pic>
      <p:pic>
        <p:nvPicPr>
          <p:cNvPr id="3" name="Picture 2" descr="A group of people wearing costumes&#10;&#10;Description automatically generated">
            <a:extLst>
              <a:ext uri="{FF2B5EF4-FFF2-40B4-BE49-F238E27FC236}">
                <a16:creationId xmlns:a16="http://schemas.microsoft.com/office/drawing/2014/main" id="{81BB1C35-CDAB-4EBC-955C-B4278DEC4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981" y="4343400"/>
            <a:ext cx="2555991" cy="1752600"/>
          </a:xfrm>
          <a:prstGeom prst="rect">
            <a:avLst/>
          </a:prstGeom>
        </p:spPr>
      </p:pic>
    </p:spTree>
    <p:extLst>
      <p:ext uri="{BB962C8B-B14F-4D97-AF65-F5344CB8AC3E}">
        <p14:creationId xmlns:p14="http://schemas.microsoft.com/office/powerpoint/2010/main" val="33118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3227" y="5241499"/>
            <a:ext cx="5057248" cy="1100493"/>
            <a:chOff x="1863227" y="5241499"/>
            <a:chExt cx="5057248" cy="1100493"/>
          </a:xfrm>
        </p:grpSpPr>
        <p:cxnSp>
          <p:nvCxnSpPr>
            <p:cNvPr id="4" name="Straight Arrow Connector 3"/>
            <p:cNvCxnSpPr/>
            <p:nvPr/>
          </p:nvCxnSpPr>
          <p:spPr>
            <a:xfrm flipV="1">
              <a:off x="1863227" y="5241499"/>
              <a:ext cx="5057248" cy="1100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rot="20880059">
              <a:off x="2079806" y="5824324"/>
              <a:ext cx="4775622" cy="389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Estimator, Entry-level  Business Manager  etc.</a:t>
              </a:r>
              <a:r>
                <a:rPr lang="en-US" sz="1000" dirty="0">
                  <a:solidFill>
                    <a:prstClr val="black"/>
                  </a:solidFill>
                </a:rPr>
                <a:t> </a:t>
              </a:r>
            </a:p>
            <a:p>
              <a:pPr algn="ctr"/>
              <a:r>
                <a:rPr lang="en-US" sz="1000" dirty="0">
                  <a:solidFill>
                    <a:prstClr val="black"/>
                  </a:solidFill>
                </a:rPr>
                <a:t>Individual Contributor </a:t>
              </a:r>
            </a:p>
          </p:txBody>
        </p:sp>
      </p:grpSp>
      <p:grpSp>
        <p:nvGrpSpPr>
          <p:cNvPr id="13" name="Group 12"/>
          <p:cNvGrpSpPr/>
          <p:nvPr/>
        </p:nvGrpSpPr>
        <p:grpSpPr>
          <a:xfrm>
            <a:off x="1858761" y="4210086"/>
            <a:ext cx="5061714" cy="801934"/>
            <a:chOff x="1858761" y="4210086"/>
            <a:chExt cx="5061714" cy="801934"/>
          </a:xfrm>
        </p:grpSpPr>
        <p:cxnSp>
          <p:nvCxnSpPr>
            <p:cNvPr id="6" name="Straight Arrow Connector 5"/>
            <p:cNvCxnSpPr/>
            <p:nvPr/>
          </p:nvCxnSpPr>
          <p:spPr>
            <a:xfrm flipH="1" flipV="1">
              <a:off x="1858761" y="4210086"/>
              <a:ext cx="5061714" cy="6613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rot="436763">
              <a:off x="1873136" y="4561585"/>
              <a:ext cx="4942372" cy="4504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Job Supt,   Supt     Project </a:t>
              </a:r>
              <a:r>
                <a:rPr lang="en-US" sz="1000" b="0" dirty="0" err="1">
                  <a:solidFill>
                    <a:prstClr val="black"/>
                  </a:solidFill>
                </a:rPr>
                <a:t>Eng</a:t>
              </a:r>
              <a:r>
                <a:rPr lang="en-US" sz="1000" b="0" dirty="0">
                  <a:solidFill>
                    <a:prstClr val="black"/>
                  </a:solidFill>
                </a:rPr>
                <a:t>     Area Safety </a:t>
              </a:r>
              <a:r>
                <a:rPr lang="en-US" sz="1000" b="0" dirty="0" err="1">
                  <a:solidFill>
                    <a:prstClr val="black"/>
                  </a:solidFill>
                </a:rPr>
                <a:t>Mgr</a:t>
              </a:r>
              <a:r>
                <a:rPr lang="en-US" sz="1000" b="0" dirty="0">
                  <a:solidFill>
                    <a:prstClr val="black"/>
                  </a:solidFill>
                </a:rPr>
                <a:t>    Sr. </a:t>
              </a:r>
              <a:r>
                <a:rPr lang="en-US" sz="1000" b="0" dirty="0" err="1">
                  <a:solidFill>
                    <a:prstClr val="black"/>
                  </a:solidFill>
                </a:rPr>
                <a:t>Bus.Mgr</a:t>
              </a:r>
              <a:endParaRPr lang="en-US" sz="1000" b="0" dirty="0">
                <a:solidFill>
                  <a:prstClr val="black"/>
                </a:solidFill>
              </a:endParaRPr>
            </a:p>
            <a:p>
              <a:pPr algn="ctr"/>
              <a:r>
                <a:rPr lang="en-US" sz="1000" dirty="0">
                  <a:solidFill>
                    <a:prstClr val="black"/>
                  </a:solidFill>
                </a:rPr>
                <a:t>Leader of Others</a:t>
              </a:r>
            </a:p>
          </p:txBody>
        </p:sp>
      </p:grpSp>
      <p:grpSp>
        <p:nvGrpSpPr>
          <p:cNvPr id="14" name="Group 13"/>
          <p:cNvGrpSpPr/>
          <p:nvPr/>
        </p:nvGrpSpPr>
        <p:grpSpPr>
          <a:xfrm>
            <a:off x="1927147" y="2701500"/>
            <a:ext cx="4868464" cy="1058332"/>
            <a:chOff x="1927147" y="2701500"/>
            <a:chExt cx="4868464" cy="1058332"/>
          </a:xfrm>
        </p:grpSpPr>
        <p:cxnSp>
          <p:nvCxnSpPr>
            <p:cNvPr id="8" name="Straight Arrow Connector 7"/>
            <p:cNvCxnSpPr/>
            <p:nvPr/>
          </p:nvCxnSpPr>
          <p:spPr>
            <a:xfrm flipV="1">
              <a:off x="1945952" y="2701500"/>
              <a:ext cx="4849659" cy="10583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rot="20845012">
              <a:off x="1927147" y="3273872"/>
              <a:ext cx="4775622" cy="4210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a:solidFill>
                    <a:prstClr val="black"/>
                  </a:solidFill>
                </a:rPr>
                <a:t>Project Manager     Sponsor      Dept. Mgr.</a:t>
              </a:r>
              <a:endParaRPr lang="en-US" sz="1000" dirty="0">
                <a:solidFill>
                  <a:prstClr val="black"/>
                </a:solidFill>
              </a:endParaRPr>
            </a:p>
            <a:p>
              <a:pPr algn="ctr"/>
              <a:r>
                <a:rPr lang="en-US" sz="1000" dirty="0">
                  <a:solidFill>
                    <a:prstClr val="black"/>
                  </a:solidFill>
                </a:rPr>
                <a:t>Leader of Teams</a:t>
              </a:r>
            </a:p>
          </p:txBody>
        </p:sp>
      </p:grpSp>
      <p:grpSp>
        <p:nvGrpSpPr>
          <p:cNvPr id="15" name="Group 14"/>
          <p:cNvGrpSpPr/>
          <p:nvPr/>
        </p:nvGrpSpPr>
        <p:grpSpPr>
          <a:xfrm>
            <a:off x="1608668" y="1524624"/>
            <a:ext cx="5103461" cy="877026"/>
            <a:chOff x="1608668" y="1524624"/>
            <a:chExt cx="5103461" cy="877026"/>
          </a:xfrm>
        </p:grpSpPr>
        <p:cxnSp>
          <p:nvCxnSpPr>
            <p:cNvPr id="10" name="Straight Arrow Connector 9"/>
            <p:cNvCxnSpPr/>
            <p:nvPr/>
          </p:nvCxnSpPr>
          <p:spPr>
            <a:xfrm flipH="1" flipV="1">
              <a:off x="1608668" y="1524624"/>
              <a:ext cx="5080155" cy="798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bwMode="auto">
            <a:xfrm rot="536867">
              <a:off x="1769757" y="1990790"/>
              <a:ext cx="4942372" cy="4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a:lstStyle>
            <a:p>
              <a:pPr algn="ctr"/>
              <a:r>
                <a:rPr lang="en-US" sz="1000" b="0" dirty="0" err="1">
                  <a:solidFill>
                    <a:prstClr val="black"/>
                  </a:solidFill>
                </a:rPr>
                <a:t>Dist</a:t>
              </a:r>
              <a:r>
                <a:rPr lang="en-US" sz="1000" b="0" dirty="0">
                  <a:solidFill>
                    <a:prstClr val="black"/>
                  </a:solidFill>
                </a:rPr>
                <a:t>/</a:t>
              </a:r>
              <a:r>
                <a:rPr lang="en-US" sz="1000" b="0" dirty="0" err="1">
                  <a:solidFill>
                    <a:prstClr val="black"/>
                  </a:solidFill>
                </a:rPr>
                <a:t>Div</a:t>
              </a:r>
              <a:r>
                <a:rPr lang="en-US" sz="1000" b="0" dirty="0">
                  <a:solidFill>
                    <a:prstClr val="black"/>
                  </a:solidFill>
                </a:rPr>
                <a:t> Manager     Area Manager        Mega Project Director           BD Exec</a:t>
              </a:r>
              <a:r>
                <a:rPr lang="en-US" sz="1000" dirty="0">
                  <a:solidFill>
                    <a:prstClr val="black"/>
                  </a:solidFill>
                </a:rPr>
                <a:t> </a:t>
              </a:r>
            </a:p>
            <a:p>
              <a:pPr algn="ctr"/>
              <a:r>
                <a:rPr lang="en-US" sz="1000" dirty="0">
                  <a:solidFill>
                    <a:prstClr val="black"/>
                  </a:solidFill>
                </a:rPr>
                <a:t>Leader of an Organization</a:t>
              </a:r>
            </a:p>
          </p:txBody>
        </p:sp>
      </p:grpSp>
      <p:sp>
        <p:nvSpPr>
          <p:cNvPr id="29" name="Right Arrow 28"/>
          <p:cNvSpPr/>
          <p:nvPr/>
        </p:nvSpPr>
        <p:spPr>
          <a:xfrm rot="20850545">
            <a:off x="1977484" y="2622157"/>
            <a:ext cx="1234440" cy="859536"/>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 Po</a:t>
            </a:r>
          </a:p>
        </p:txBody>
      </p:sp>
      <p:sp>
        <p:nvSpPr>
          <p:cNvPr id="41" name="Rectangle: Rounded Corners 40">
            <a:extLst>
              <a:ext uri="{FF2B5EF4-FFF2-40B4-BE49-F238E27FC236}">
                <a16:creationId xmlns:a16="http://schemas.microsoft.com/office/drawing/2014/main" id="{4700DE5D-2F24-468B-8076-4E8ACBD7CF6F}"/>
              </a:ext>
            </a:extLst>
          </p:cNvPr>
          <p:cNvSpPr/>
          <p:nvPr/>
        </p:nvSpPr>
        <p:spPr>
          <a:xfrm>
            <a:off x="225401" y="1198479"/>
            <a:ext cx="3105484" cy="2296404"/>
          </a:xfrm>
          <a:prstGeom prst="round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AutoNum type="arabicPeriod"/>
            </a:pPr>
            <a:r>
              <a:rPr lang="en-US" sz="1400" dirty="0">
                <a:solidFill>
                  <a:srgbClr val="014A7F"/>
                </a:solidFill>
              </a:rPr>
              <a:t>Identify and accelerate your high potentials</a:t>
            </a:r>
          </a:p>
          <a:p>
            <a:pPr marL="342900" indent="-342900">
              <a:buAutoNum type="arabicPeriod"/>
            </a:pPr>
            <a:r>
              <a:rPr lang="en-US" sz="1400" dirty="0">
                <a:solidFill>
                  <a:srgbClr val="014A7F"/>
                </a:solidFill>
              </a:rPr>
              <a:t>Provide role-specific development to everyone</a:t>
            </a:r>
          </a:p>
          <a:p>
            <a:pPr marL="342900" indent="-342900">
              <a:buAutoNum type="arabicPeriod"/>
            </a:pPr>
            <a:r>
              <a:rPr lang="en-US" sz="1400" b="1" dirty="0">
                <a:solidFill>
                  <a:srgbClr val="014A7F"/>
                </a:solidFill>
              </a:rPr>
              <a:t>Extra support at the transitions</a:t>
            </a:r>
          </a:p>
          <a:p>
            <a:endParaRPr lang="en-US" sz="1400" dirty="0">
              <a:solidFill>
                <a:srgbClr val="014A7F"/>
              </a:solidFill>
            </a:endParaRPr>
          </a:p>
        </p:txBody>
      </p:sp>
      <p:sp>
        <p:nvSpPr>
          <p:cNvPr id="2" name="Rectangle 1">
            <a:extLst>
              <a:ext uri="{FF2B5EF4-FFF2-40B4-BE49-F238E27FC236}">
                <a16:creationId xmlns:a16="http://schemas.microsoft.com/office/drawing/2014/main" id="{35F5D3FB-6F09-4A5E-A756-1E74B5189713}"/>
              </a:ext>
            </a:extLst>
          </p:cNvPr>
          <p:cNvSpPr/>
          <p:nvPr/>
        </p:nvSpPr>
        <p:spPr>
          <a:xfrm rot="20902891">
            <a:off x="4719077" y="5172974"/>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Field Engineer School</a:t>
            </a:r>
          </a:p>
        </p:txBody>
      </p:sp>
      <p:sp>
        <p:nvSpPr>
          <p:cNvPr id="43" name="Rectangle 42">
            <a:extLst>
              <a:ext uri="{FF2B5EF4-FFF2-40B4-BE49-F238E27FC236}">
                <a16:creationId xmlns:a16="http://schemas.microsoft.com/office/drawing/2014/main" id="{2DAA9577-FCD6-4A6D-9699-A1D7394C34E3}"/>
              </a:ext>
            </a:extLst>
          </p:cNvPr>
          <p:cNvSpPr/>
          <p:nvPr/>
        </p:nvSpPr>
        <p:spPr>
          <a:xfrm rot="20902891">
            <a:off x="2713748" y="5606398"/>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Culture School</a:t>
            </a:r>
          </a:p>
        </p:txBody>
      </p:sp>
      <p:sp>
        <p:nvSpPr>
          <p:cNvPr id="44" name="Rectangle 43">
            <a:extLst>
              <a:ext uri="{FF2B5EF4-FFF2-40B4-BE49-F238E27FC236}">
                <a16:creationId xmlns:a16="http://schemas.microsoft.com/office/drawing/2014/main" id="{FDD98961-962B-420B-BCFC-B444614E823D}"/>
              </a:ext>
            </a:extLst>
          </p:cNvPr>
          <p:cNvSpPr/>
          <p:nvPr/>
        </p:nvSpPr>
        <p:spPr>
          <a:xfrm rot="468112">
            <a:off x="4700264" y="4207155"/>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Superintendent School</a:t>
            </a:r>
          </a:p>
        </p:txBody>
      </p:sp>
      <p:sp>
        <p:nvSpPr>
          <p:cNvPr id="45" name="Rectangle 44">
            <a:extLst>
              <a:ext uri="{FF2B5EF4-FFF2-40B4-BE49-F238E27FC236}">
                <a16:creationId xmlns:a16="http://schemas.microsoft.com/office/drawing/2014/main" id="{42BB8D75-01A0-44FA-905A-B9E3B9046BBB}"/>
              </a:ext>
            </a:extLst>
          </p:cNvPr>
          <p:cNvSpPr/>
          <p:nvPr/>
        </p:nvSpPr>
        <p:spPr>
          <a:xfrm rot="468112">
            <a:off x="3154083" y="3970735"/>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Project </a:t>
            </a:r>
            <a:r>
              <a:rPr lang="en-US" sz="800" b="1" dirty="0" err="1">
                <a:solidFill>
                  <a:schemeClr val="tx1"/>
                </a:solidFill>
              </a:rPr>
              <a:t>Mgr</a:t>
            </a:r>
            <a:r>
              <a:rPr lang="en-US" sz="800" b="1" dirty="0">
                <a:solidFill>
                  <a:schemeClr val="tx1"/>
                </a:solidFill>
              </a:rPr>
              <a:t> School</a:t>
            </a:r>
          </a:p>
        </p:txBody>
      </p:sp>
      <p:sp>
        <p:nvSpPr>
          <p:cNvPr id="46" name="Rectangle 45">
            <a:extLst>
              <a:ext uri="{FF2B5EF4-FFF2-40B4-BE49-F238E27FC236}">
                <a16:creationId xmlns:a16="http://schemas.microsoft.com/office/drawing/2014/main" id="{975E317D-E824-45F5-A0B3-DDF932C6BBC9}"/>
              </a:ext>
            </a:extLst>
          </p:cNvPr>
          <p:cNvSpPr/>
          <p:nvPr/>
        </p:nvSpPr>
        <p:spPr>
          <a:xfrm rot="20876547">
            <a:off x="3993376" y="2771059"/>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Sponsor School</a:t>
            </a:r>
          </a:p>
        </p:txBody>
      </p:sp>
      <p:sp>
        <p:nvSpPr>
          <p:cNvPr id="47" name="Rectangle 46">
            <a:extLst>
              <a:ext uri="{FF2B5EF4-FFF2-40B4-BE49-F238E27FC236}">
                <a16:creationId xmlns:a16="http://schemas.microsoft.com/office/drawing/2014/main" id="{2117E8D2-BDE8-427A-AEDD-D7F5317059B3}"/>
              </a:ext>
            </a:extLst>
          </p:cNvPr>
          <p:cNvSpPr/>
          <p:nvPr/>
        </p:nvSpPr>
        <p:spPr>
          <a:xfrm rot="559992">
            <a:off x="4256707" y="1553949"/>
            <a:ext cx="838199" cy="370028"/>
          </a:xfrm>
          <a:prstGeom prst="rect">
            <a:avLst/>
          </a:prstGeom>
          <a:solidFill>
            <a:srgbClr val="FFC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800" b="1" dirty="0">
                <a:solidFill>
                  <a:schemeClr val="tx1"/>
                </a:solidFill>
              </a:rPr>
              <a:t>ELDP</a:t>
            </a:r>
          </a:p>
        </p:txBody>
      </p:sp>
      <p:sp>
        <p:nvSpPr>
          <p:cNvPr id="24" name="Oval 23">
            <a:extLst>
              <a:ext uri="{FF2B5EF4-FFF2-40B4-BE49-F238E27FC236}">
                <a16:creationId xmlns:a16="http://schemas.microsoft.com/office/drawing/2014/main" id="{D035AADF-751D-4A1D-87FA-0C67DFD495AA}"/>
              </a:ext>
            </a:extLst>
          </p:cNvPr>
          <p:cNvSpPr/>
          <p:nvPr/>
        </p:nvSpPr>
        <p:spPr>
          <a:xfrm>
            <a:off x="6810791" y="1946810"/>
            <a:ext cx="1435238" cy="1062373"/>
          </a:xfrm>
          <a:prstGeom prst="ellipse">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000" dirty="0">
                <a:solidFill>
                  <a:prstClr val="white"/>
                </a:solidFill>
              </a:rPr>
              <a:t>Transition #3</a:t>
            </a:r>
          </a:p>
          <a:p>
            <a:pPr algn="ctr" fontAlgn="base">
              <a:spcBef>
                <a:spcPct val="0"/>
              </a:spcBef>
              <a:spcAft>
                <a:spcPct val="0"/>
              </a:spcAft>
            </a:pPr>
            <a:r>
              <a:rPr lang="en-US" sz="1400" dirty="0">
                <a:solidFill>
                  <a:prstClr val="white"/>
                </a:solidFill>
              </a:rPr>
              <a:t>Leader of an Organization</a:t>
            </a:r>
          </a:p>
        </p:txBody>
      </p:sp>
      <p:sp>
        <p:nvSpPr>
          <p:cNvPr id="25" name="Curved Down Arrow 23">
            <a:extLst>
              <a:ext uri="{FF2B5EF4-FFF2-40B4-BE49-F238E27FC236}">
                <a16:creationId xmlns:a16="http://schemas.microsoft.com/office/drawing/2014/main" id="{A73BC7A9-071D-49A2-8D61-6164874F8FE4}"/>
              </a:ext>
            </a:extLst>
          </p:cNvPr>
          <p:cNvSpPr/>
          <p:nvPr/>
        </p:nvSpPr>
        <p:spPr>
          <a:xfrm rot="5081409" flipH="1">
            <a:off x="6849549" y="1794057"/>
            <a:ext cx="2060820" cy="1092721"/>
          </a:xfrm>
          <a:prstGeom prst="curvedDown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6" name="Curved Down Arrow 24">
            <a:extLst>
              <a:ext uri="{FF2B5EF4-FFF2-40B4-BE49-F238E27FC236}">
                <a16:creationId xmlns:a16="http://schemas.microsoft.com/office/drawing/2014/main" id="{1FC8369C-18FC-402F-A10B-C6F9FFD0A688}"/>
              </a:ext>
            </a:extLst>
          </p:cNvPr>
          <p:cNvSpPr/>
          <p:nvPr/>
        </p:nvSpPr>
        <p:spPr>
          <a:xfrm rot="16200000">
            <a:off x="-241381" y="3315565"/>
            <a:ext cx="2150617" cy="1092721"/>
          </a:xfrm>
          <a:prstGeom prst="curvedDown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7" name="Oval 26">
            <a:extLst>
              <a:ext uri="{FF2B5EF4-FFF2-40B4-BE49-F238E27FC236}">
                <a16:creationId xmlns:a16="http://schemas.microsoft.com/office/drawing/2014/main" id="{8D139102-FB3E-4E68-A079-55D39C58BE5D}"/>
              </a:ext>
            </a:extLst>
          </p:cNvPr>
          <p:cNvSpPr/>
          <p:nvPr/>
        </p:nvSpPr>
        <p:spPr>
          <a:xfrm>
            <a:off x="429278" y="3423728"/>
            <a:ext cx="1435238" cy="1062373"/>
          </a:xfrm>
          <a:prstGeom prst="ellipse">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prstClr val="white"/>
                </a:solidFill>
              </a:rPr>
              <a:t>Transition #2</a:t>
            </a:r>
          </a:p>
          <a:p>
            <a:pPr algn="ctr" fontAlgn="base">
              <a:spcBef>
                <a:spcPct val="0"/>
              </a:spcBef>
              <a:spcAft>
                <a:spcPct val="0"/>
              </a:spcAft>
            </a:pPr>
            <a:r>
              <a:rPr lang="en-US" sz="1600" dirty="0">
                <a:solidFill>
                  <a:prstClr val="white"/>
                </a:solidFill>
              </a:rPr>
              <a:t>Leader of Teams</a:t>
            </a:r>
          </a:p>
        </p:txBody>
      </p:sp>
      <p:sp>
        <p:nvSpPr>
          <p:cNvPr id="30" name="Curved Down Arrow 22">
            <a:extLst>
              <a:ext uri="{FF2B5EF4-FFF2-40B4-BE49-F238E27FC236}">
                <a16:creationId xmlns:a16="http://schemas.microsoft.com/office/drawing/2014/main" id="{C865C3F1-08E3-4D73-8134-08EFC93F4392}"/>
              </a:ext>
            </a:extLst>
          </p:cNvPr>
          <p:cNvSpPr/>
          <p:nvPr/>
        </p:nvSpPr>
        <p:spPr>
          <a:xfrm rot="5081409" flipH="1">
            <a:off x="7035586" y="4384990"/>
            <a:ext cx="2060820" cy="1092721"/>
          </a:xfrm>
          <a:prstGeom prst="curvedDown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black"/>
              </a:solidFill>
            </a:endParaRPr>
          </a:p>
        </p:txBody>
      </p:sp>
      <p:sp>
        <p:nvSpPr>
          <p:cNvPr id="31" name="Oval 30">
            <a:extLst>
              <a:ext uri="{FF2B5EF4-FFF2-40B4-BE49-F238E27FC236}">
                <a16:creationId xmlns:a16="http://schemas.microsoft.com/office/drawing/2014/main" id="{EDCD0C06-9F36-421E-A86D-AA6F0B1BD9B1}"/>
              </a:ext>
            </a:extLst>
          </p:cNvPr>
          <p:cNvSpPr/>
          <p:nvPr/>
        </p:nvSpPr>
        <p:spPr>
          <a:xfrm>
            <a:off x="6996569" y="4531119"/>
            <a:ext cx="1435238" cy="1062373"/>
          </a:xfrm>
          <a:prstGeom prst="ellipse">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prstClr val="white"/>
                </a:solidFill>
              </a:rPr>
              <a:t>Transition #1</a:t>
            </a:r>
          </a:p>
          <a:p>
            <a:pPr algn="ctr" fontAlgn="base">
              <a:spcBef>
                <a:spcPct val="0"/>
              </a:spcBef>
              <a:spcAft>
                <a:spcPct val="0"/>
              </a:spcAft>
            </a:pPr>
            <a:r>
              <a:rPr lang="en-US" sz="1600" dirty="0">
                <a:solidFill>
                  <a:prstClr val="white"/>
                </a:solidFill>
              </a:rPr>
              <a:t>First Time Leader</a:t>
            </a:r>
            <a:endParaRPr lang="en-US" sz="1000" dirty="0">
              <a:solidFill>
                <a:prstClr val="white"/>
              </a:solidFill>
            </a:endParaRPr>
          </a:p>
        </p:txBody>
      </p:sp>
      <p:pic>
        <p:nvPicPr>
          <p:cNvPr id="32" name="Picture 2">
            <a:extLst>
              <a:ext uri="{FF2B5EF4-FFF2-40B4-BE49-F238E27FC236}">
                <a16:creationId xmlns:a16="http://schemas.microsoft.com/office/drawing/2014/main" id="{3F700B11-5A43-4C99-9E42-8CBE4CD343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3886200"/>
            <a:ext cx="785679" cy="1096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a:extLst>
              <a:ext uri="{FF2B5EF4-FFF2-40B4-BE49-F238E27FC236}">
                <a16:creationId xmlns:a16="http://schemas.microsoft.com/office/drawing/2014/main" id="{D7B7B938-9E9D-435E-849D-519D8FF1E8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4723346"/>
            <a:ext cx="787618" cy="9572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a:extLst>
              <a:ext uri="{FF2B5EF4-FFF2-40B4-BE49-F238E27FC236}">
                <a16:creationId xmlns:a16="http://schemas.microsoft.com/office/drawing/2014/main" id="{26D2291F-0492-42CE-BB17-3077A3BA541F}"/>
              </a:ext>
            </a:extLst>
          </p:cNvPr>
          <p:cNvPicPr>
            <a:picLocks noChangeAspect="1"/>
          </p:cNvPicPr>
          <p:nvPr/>
        </p:nvPicPr>
        <p:blipFill>
          <a:blip r:embed="rId5"/>
          <a:stretch>
            <a:fillRect/>
          </a:stretch>
        </p:blipFill>
        <p:spPr>
          <a:xfrm>
            <a:off x="7582174" y="5519107"/>
            <a:ext cx="967644" cy="1220406"/>
          </a:xfrm>
          <a:prstGeom prst="rect">
            <a:avLst/>
          </a:prstGeom>
        </p:spPr>
      </p:pic>
    </p:spTree>
    <p:extLst>
      <p:ext uri="{BB962C8B-B14F-4D97-AF65-F5344CB8AC3E}">
        <p14:creationId xmlns:p14="http://schemas.microsoft.com/office/powerpoint/2010/main" val="113566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2" end="2"/>
                                            </p:txEl>
                                          </p:spTgt>
                                        </p:tgtEl>
                                        <p:attrNameLst>
                                          <p:attrName>style.visibility</p:attrName>
                                        </p:attrNameLst>
                                      </p:cBhvr>
                                      <p:to>
                                        <p:strVal val="visible"/>
                                      </p:to>
                                    </p:set>
                                    <p:animEffect transition="in" filter="fade">
                                      <p:cBhvr>
                                        <p:cTn id="7" dur="500"/>
                                        <p:tgtEl>
                                          <p:spTgt spid="4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0" grpId="0" animBg="1"/>
      <p:bldP spid="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F1C7B1-B7E8-4F89-B7B6-E26EE70064AC}"/>
              </a:ext>
            </a:extLst>
          </p:cNvPr>
          <p:cNvPicPr>
            <a:picLocks noChangeAspect="1" noChangeArrowheads="1"/>
          </p:cNvPicPr>
          <p:nvPr/>
        </p:nvPicPr>
        <p:blipFill>
          <a:blip r:embed="rId3"/>
          <a:srcRect/>
          <a:stretch>
            <a:fillRect/>
          </a:stretch>
        </p:blipFill>
        <p:spPr bwMode="auto">
          <a:xfrm>
            <a:off x="347330" y="1346098"/>
            <a:ext cx="3352800" cy="4394251"/>
          </a:xfrm>
          <a:prstGeom prst="rect">
            <a:avLst/>
          </a:prstGeom>
          <a:noFill/>
          <a:ln w="9525">
            <a:solidFill>
              <a:schemeClr val="tx1">
                <a:lumMod val="65000"/>
                <a:lumOff val="35000"/>
              </a:schemeClr>
            </a:solidFill>
            <a:miter lim="800000"/>
            <a:headEnd/>
            <a:tailEnd/>
          </a:ln>
        </p:spPr>
      </p:pic>
      <p:pic>
        <p:nvPicPr>
          <p:cNvPr id="3" name="Picture 2">
            <a:extLst>
              <a:ext uri="{FF2B5EF4-FFF2-40B4-BE49-F238E27FC236}">
                <a16:creationId xmlns:a16="http://schemas.microsoft.com/office/drawing/2014/main" id="{59113424-331E-41A9-9F6E-C350AF072EB4}"/>
              </a:ext>
            </a:extLst>
          </p:cNvPr>
          <p:cNvPicPr>
            <a:picLocks noChangeAspect="1" noChangeArrowheads="1"/>
          </p:cNvPicPr>
          <p:nvPr/>
        </p:nvPicPr>
        <p:blipFill>
          <a:blip r:embed="rId3"/>
          <a:srcRect/>
          <a:stretch>
            <a:fillRect/>
          </a:stretch>
        </p:blipFill>
        <p:spPr bwMode="auto">
          <a:xfrm>
            <a:off x="575930" y="1498498"/>
            <a:ext cx="3352800" cy="4394251"/>
          </a:xfrm>
          <a:prstGeom prst="rect">
            <a:avLst/>
          </a:prstGeom>
          <a:noFill/>
          <a:ln w="9525">
            <a:solidFill>
              <a:schemeClr val="tx1">
                <a:lumMod val="65000"/>
                <a:lumOff val="35000"/>
              </a:schemeClr>
            </a:solidFill>
            <a:miter lim="800000"/>
            <a:headEnd/>
            <a:tailEnd/>
          </a:ln>
        </p:spPr>
      </p:pic>
      <p:pic>
        <p:nvPicPr>
          <p:cNvPr id="4" name="Picture 2">
            <a:extLst>
              <a:ext uri="{FF2B5EF4-FFF2-40B4-BE49-F238E27FC236}">
                <a16:creationId xmlns:a16="http://schemas.microsoft.com/office/drawing/2014/main" id="{9E2F1E25-501A-4198-A38B-556089C04134}"/>
              </a:ext>
            </a:extLst>
          </p:cNvPr>
          <p:cNvPicPr>
            <a:picLocks noChangeAspect="1" noChangeArrowheads="1"/>
          </p:cNvPicPr>
          <p:nvPr/>
        </p:nvPicPr>
        <p:blipFill>
          <a:blip r:embed="rId3"/>
          <a:srcRect/>
          <a:stretch>
            <a:fillRect/>
          </a:stretch>
        </p:blipFill>
        <p:spPr bwMode="auto">
          <a:xfrm>
            <a:off x="804530" y="1650898"/>
            <a:ext cx="3352800" cy="4394251"/>
          </a:xfrm>
          <a:prstGeom prst="rect">
            <a:avLst/>
          </a:prstGeom>
          <a:noFill/>
          <a:ln w="9525">
            <a:solidFill>
              <a:schemeClr val="tx1">
                <a:lumMod val="65000"/>
                <a:lumOff val="35000"/>
              </a:schemeClr>
            </a:solidFill>
            <a:miter lim="800000"/>
            <a:headEnd/>
            <a:tailEnd/>
          </a:ln>
        </p:spPr>
      </p:pic>
      <p:pic>
        <p:nvPicPr>
          <p:cNvPr id="5" name="Picture 2">
            <a:extLst>
              <a:ext uri="{FF2B5EF4-FFF2-40B4-BE49-F238E27FC236}">
                <a16:creationId xmlns:a16="http://schemas.microsoft.com/office/drawing/2014/main" id="{1AB11E81-74A7-4995-AB97-7951DA4D3344}"/>
              </a:ext>
            </a:extLst>
          </p:cNvPr>
          <p:cNvPicPr>
            <a:picLocks noChangeAspect="1" noChangeArrowheads="1"/>
          </p:cNvPicPr>
          <p:nvPr/>
        </p:nvPicPr>
        <p:blipFill>
          <a:blip r:embed="rId3"/>
          <a:srcRect/>
          <a:stretch>
            <a:fillRect/>
          </a:stretch>
        </p:blipFill>
        <p:spPr bwMode="auto">
          <a:xfrm>
            <a:off x="956930" y="1854149"/>
            <a:ext cx="3352800" cy="4394251"/>
          </a:xfrm>
          <a:prstGeom prst="rect">
            <a:avLst/>
          </a:prstGeom>
          <a:noFill/>
          <a:ln w="9525">
            <a:solidFill>
              <a:schemeClr val="tx1">
                <a:lumMod val="65000"/>
                <a:lumOff val="35000"/>
              </a:schemeClr>
            </a:solidFill>
            <a:miter lim="800000"/>
            <a:headEnd/>
            <a:tailEnd/>
          </a:ln>
        </p:spPr>
      </p:pic>
      <p:pic>
        <p:nvPicPr>
          <p:cNvPr id="6" name="Picture 2">
            <a:extLst>
              <a:ext uri="{FF2B5EF4-FFF2-40B4-BE49-F238E27FC236}">
                <a16:creationId xmlns:a16="http://schemas.microsoft.com/office/drawing/2014/main" id="{48FE7704-123A-4AC6-B14B-E19AE450B619}"/>
              </a:ext>
            </a:extLst>
          </p:cNvPr>
          <p:cNvPicPr>
            <a:picLocks noChangeAspect="1" noChangeArrowheads="1"/>
          </p:cNvPicPr>
          <p:nvPr/>
        </p:nvPicPr>
        <p:blipFill>
          <a:blip r:embed="rId3"/>
          <a:srcRect/>
          <a:stretch>
            <a:fillRect/>
          </a:stretch>
        </p:blipFill>
        <p:spPr bwMode="auto">
          <a:xfrm>
            <a:off x="1185530" y="2006549"/>
            <a:ext cx="3352800" cy="4394251"/>
          </a:xfrm>
          <a:prstGeom prst="rect">
            <a:avLst/>
          </a:prstGeom>
          <a:noFill/>
          <a:ln w="9525">
            <a:solidFill>
              <a:schemeClr val="tx1">
                <a:lumMod val="65000"/>
                <a:lumOff val="35000"/>
              </a:schemeClr>
            </a:solidFill>
            <a:miter lim="800000"/>
            <a:headEnd/>
            <a:tailEnd/>
          </a:ln>
        </p:spPr>
      </p:pic>
      <p:pic>
        <p:nvPicPr>
          <p:cNvPr id="7" name="Picture 2">
            <a:extLst>
              <a:ext uri="{FF2B5EF4-FFF2-40B4-BE49-F238E27FC236}">
                <a16:creationId xmlns:a16="http://schemas.microsoft.com/office/drawing/2014/main" id="{2D01DA04-51FE-4133-A554-A5E7240ED925}"/>
              </a:ext>
            </a:extLst>
          </p:cNvPr>
          <p:cNvPicPr>
            <a:picLocks noChangeAspect="1" noChangeArrowheads="1"/>
          </p:cNvPicPr>
          <p:nvPr/>
        </p:nvPicPr>
        <p:blipFill>
          <a:blip r:embed="rId3"/>
          <a:srcRect/>
          <a:stretch>
            <a:fillRect/>
          </a:stretch>
        </p:blipFill>
        <p:spPr bwMode="auto">
          <a:xfrm>
            <a:off x="1414130" y="2235149"/>
            <a:ext cx="3352800" cy="4394251"/>
          </a:xfrm>
          <a:prstGeom prst="rect">
            <a:avLst/>
          </a:prstGeom>
          <a:noFill/>
          <a:ln w="9525">
            <a:solidFill>
              <a:schemeClr val="tx1">
                <a:lumMod val="65000"/>
                <a:lumOff val="35000"/>
              </a:schemeClr>
            </a:solidFill>
            <a:miter lim="800000"/>
            <a:headEnd/>
            <a:tailEnd/>
          </a:ln>
        </p:spPr>
      </p:pic>
      <p:pic>
        <p:nvPicPr>
          <p:cNvPr id="8" name="Picture 2">
            <a:extLst>
              <a:ext uri="{FF2B5EF4-FFF2-40B4-BE49-F238E27FC236}">
                <a16:creationId xmlns:a16="http://schemas.microsoft.com/office/drawing/2014/main" id="{48470670-2B81-4FEB-A62B-A9151D93420E}"/>
              </a:ext>
            </a:extLst>
          </p:cNvPr>
          <p:cNvPicPr>
            <a:picLocks noChangeAspect="1" noChangeArrowheads="1"/>
          </p:cNvPicPr>
          <p:nvPr/>
        </p:nvPicPr>
        <p:blipFill>
          <a:blip r:embed="rId3"/>
          <a:srcRect/>
          <a:stretch>
            <a:fillRect/>
          </a:stretch>
        </p:blipFill>
        <p:spPr bwMode="auto">
          <a:xfrm>
            <a:off x="1642730" y="2539949"/>
            <a:ext cx="3352800" cy="4394251"/>
          </a:xfrm>
          <a:prstGeom prst="rect">
            <a:avLst/>
          </a:prstGeom>
          <a:noFill/>
          <a:ln w="9525">
            <a:solidFill>
              <a:schemeClr val="tx1">
                <a:lumMod val="65000"/>
                <a:lumOff val="35000"/>
              </a:schemeClr>
            </a:solidFill>
            <a:miter lim="800000"/>
            <a:headEnd/>
            <a:tailEnd/>
          </a:ln>
        </p:spPr>
      </p:pic>
      <p:pic>
        <p:nvPicPr>
          <p:cNvPr id="9" name="Picture 2">
            <a:extLst>
              <a:ext uri="{FF2B5EF4-FFF2-40B4-BE49-F238E27FC236}">
                <a16:creationId xmlns:a16="http://schemas.microsoft.com/office/drawing/2014/main" id="{A5DC20D4-2FB9-4EAF-9976-D97F659DDB58}"/>
              </a:ext>
            </a:extLst>
          </p:cNvPr>
          <p:cNvPicPr>
            <a:picLocks noChangeAspect="1" noChangeArrowheads="1"/>
          </p:cNvPicPr>
          <p:nvPr/>
        </p:nvPicPr>
        <p:blipFill>
          <a:blip r:embed="rId3"/>
          <a:srcRect/>
          <a:stretch>
            <a:fillRect/>
          </a:stretch>
        </p:blipFill>
        <p:spPr bwMode="auto">
          <a:xfrm>
            <a:off x="1945758" y="2997149"/>
            <a:ext cx="3352800" cy="4394251"/>
          </a:xfrm>
          <a:prstGeom prst="rect">
            <a:avLst/>
          </a:prstGeom>
          <a:noFill/>
          <a:ln w="9525">
            <a:solidFill>
              <a:schemeClr val="tx1">
                <a:lumMod val="65000"/>
                <a:lumOff val="35000"/>
              </a:schemeClr>
            </a:solidFill>
            <a:miter lim="800000"/>
            <a:headEnd/>
            <a:tailEnd/>
          </a:ln>
        </p:spPr>
      </p:pic>
      <p:sp>
        <p:nvSpPr>
          <p:cNvPr id="10" name="Rectangle: Rounded Corners 9">
            <a:extLst>
              <a:ext uri="{FF2B5EF4-FFF2-40B4-BE49-F238E27FC236}">
                <a16:creationId xmlns:a16="http://schemas.microsoft.com/office/drawing/2014/main" id="{62D8FEA2-A630-405A-B054-11D4BD916529}"/>
              </a:ext>
            </a:extLst>
          </p:cNvPr>
          <p:cNvSpPr/>
          <p:nvPr/>
        </p:nvSpPr>
        <p:spPr>
          <a:xfrm>
            <a:off x="5462586" y="1010747"/>
            <a:ext cx="3105484" cy="2296404"/>
          </a:xfrm>
          <a:prstGeom prst="round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AutoNum type="arabicPeriod"/>
            </a:pPr>
            <a:r>
              <a:rPr lang="en-US" sz="1400" dirty="0">
                <a:solidFill>
                  <a:srgbClr val="014A7F"/>
                </a:solidFill>
              </a:rPr>
              <a:t>Identify and accelerate your high potentials</a:t>
            </a:r>
          </a:p>
          <a:p>
            <a:pPr marL="342900" indent="-342900">
              <a:buAutoNum type="arabicPeriod"/>
            </a:pPr>
            <a:r>
              <a:rPr lang="en-US" sz="1400" dirty="0">
                <a:solidFill>
                  <a:srgbClr val="014A7F"/>
                </a:solidFill>
              </a:rPr>
              <a:t>Provide role-specific development to everyone</a:t>
            </a:r>
          </a:p>
          <a:p>
            <a:pPr marL="342900" indent="-342900">
              <a:buAutoNum type="arabicPeriod"/>
            </a:pPr>
            <a:r>
              <a:rPr lang="en-US" sz="1400" dirty="0">
                <a:solidFill>
                  <a:srgbClr val="014A7F"/>
                </a:solidFill>
              </a:rPr>
              <a:t>Extra support at the transitions</a:t>
            </a:r>
          </a:p>
          <a:p>
            <a:pPr marL="342900" indent="-342900">
              <a:buAutoNum type="arabicPeriod"/>
            </a:pPr>
            <a:r>
              <a:rPr lang="en-US" sz="1400" b="1" dirty="0">
                <a:solidFill>
                  <a:srgbClr val="014A7F"/>
                </a:solidFill>
              </a:rPr>
              <a:t>Let them know how they’re really doing</a:t>
            </a:r>
          </a:p>
          <a:p>
            <a:endParaRPr lang="en-US" sz="1400" dirty="0">
              <a:solidFill>
                <a:srgbClr val="014A7F"/>
              </a:solidFill>
            </a:endParaRPr>
          </a:p>
        </p:txBody>
      </p:sp>
    </p:spTree>
    <p:extLst>
      <p:ext uri="{BB962C8B-B14F-4D97-AF65-F5344CB8AC3E}">
        <p14:creationId xmlns:p14="http://schemas.microsoft.com/office/powerpoint/2010/main" val="257142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9114E6-4BC2-4AF0-8A64-955BF2F71642}"/>
              </a:ext>
            </a:extLst>
          </p:cNvPr>
          <p:cNvSpPr/>
          <p:nvPr/>
        </p:nvSpPr>
        <p:spPr>
          <a:xfrm>
            <a:off x="990600" y="1371600"/>
            <a:ext cx="2971800" cy="37338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FFAFD8AF-21E9-4B62-A0D9-C34968F4A61F}"/>
              </a:ext>
            </a:extLst>
          </p:cNvPr>
          <p:cNvSpPr/>
          <p:nvPr/>
        </p:nvSpPr>
        <p:spPr>
          <a:xfrm>
            <a:off x="1143000" y="1676400"/>
            <a:ext cx="28194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Font typeface="Arial" pitchFamily="34" charset="0"/>
              <a:buChar char="•"/>
            </a:pPr>
            <a:r>
              <a:rPr lang="en-US" sz="1800" b="1" dirty="0">
                <a:solidFill>
                  <a:schemeClr val="tx1"/>
                </a:solidFill>
              </a:rPr>
              <a:t>How you are performing</a:t>
            </a:r>
            <a:endParaRPr lang="en-US" sz="1800" b="1" i="1" dirty="0">
              <a:solidFill>
                <a:schemeClr val="tx1"/>
              </a:solidFill>
            </a:endParaRPr>
          </a:p>
        </p:txBody>
      </p:sp>
      <p:sp>
        <p:nvSpPr>
          <p:cNvPr id="4" name="Rectangle 3">
            <a:extLst>
              <a:ext uri="{FF2B5EF4-FFF2-40B4-BE49-F238E27FC236}">
                <a16:creationId xmlns:a16="http://schemas.microsoft.com/office/drawing/2014/main" id="{06172446-F466-42C4-98EB-06CCA509D398}"/>
              </a:ext>
            </a:extLst>
          </p:cNvPr>
          <p:cNvSpPr/>
          <p:nvPr/>
        </p:nvSpPr>
        <p:spPr>
          <a:xfrm>
            <a:off x="1143000" y="2553586"/>
            <a:ext cx="2450805"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Font typeface="Arial" pitchFamily="34" charset="0"/>
              <a:buChar char="•"/>
            </a:pPr>
            <a:r>
              <a:rPr lang="en-US" sz="1800" b="1" dirty="0">
                <a:solidFill>
                  <a:schemeClr val="tx1"/>
                </a:solidFill>
              </a:rPr>
              <a:t>What you need to work on</a:t>
            </a:r>
            <a:endParaRPr lang="en-US" sz="1800" b="1" i="1" dirty="0">
              <a:solidFill>
                <a:schemeClr val="tx1"/>
              </a:solidFill>
            </a:endParaRPr>
          </a:p>
        </p:txBody>
      </p:sp>
      <p:sp>
        <p:nvSpPr>
          <p:cNvPr id="5" name="Rectangle 4">
            <a:extLst>
              <a:ext uri="{FF2B5EF4-FFF2-40B4-BE49-F238E27FC236}">
                <a16:creationId xmlns:a16="http://schemas.microsoft.com/office/drawing/2014/main" id="{761AEC9C-BE2B-42BF-9C63-19DDD4F73E84}"/>
              </a:ext>
            </a:extLst>
          </p:cNvPr>
          <p:cNvSpPr/>
          <p:nvPr/>
        </p:nvSpPr>
        <p:spPr>
          <a:xfrm>
            <a:off x="1143000" y="3163186"/>
            <a:ext cx="2895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Font typeface="Arial" pitchFamily="34" charset="0"/>
              <a:buChar char="•"/>
            </a:pPr>
            <a:r>
              <a:rPr lang="en-US" sz="1800" b="1" dirty="0">
                <a:solidFill>
                  <a:schemeClr val="tx1"/>
                </a:solidFill>
              </a:rPr>
              <a:t>Where you are going</a:t>
            </a:r>
            <a:endParaRPr lang="en-US" sz="1800" b="1" i="1" dirty="0">
              <a:solidFill>
                <a:schemeClr val="tx1"/>
              </a:solidFill>
            </a:endParaRPr>
          </a:p>
        </p:txBody>
      </p:sp>
      <p:sp>
        <p:nvSpPr>
          <p:cNvPr id="6" name="Rectangle 5">
            <a:extLst>
              <a:ext uri="{FF2B5EF4-FFF2-40B4-BE49-F238E27FC236}">
                <a16:creationId xmlns:a16="http://schemas.microsoft.com/office/drawing/2014/main" id="{EF4BB5DA-6C57-4866-93ED-634BF35E25FD}"/>
              </a:ext>
            </a:extLst>
          </p:cNvPr>
          <p:cNvSpPr/>
          <p:nvPr/>
        </p:nvSpPr>
        <p:spPr>
          <a:xfrm>
            <a:off x="1143000" y="3771014"/>
            <a:ext cx="2690037"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Font typeface="Arial" pitchFamily="34" charset="0"/>
              <a:buChar char="•"/>
            </a:pPr>
            <a:r>
              <a:rPr lang="en-US" sz="1800" b="1" dirty="0">
                <a:solidFill>
                  <a:schemeClr val="tx1"/>
                </a:solidFill>
              </a:rPr>
              <a:t>How can I help you get there?</a:t>
            </a:r>
            <a:endParaRPr lang="en-US" sz="1800" b="1" i="1" dirty="0">
              <a:solidFill>
                <a:schemeClr val="tx1"/>
              </a:solidFill>
            </a:endParaRPr>
          </a:p>
        </p:txBody>
      </p:sp>
      <p:pic>
        <p:nvPicPr>
          <p:cNvPr id="7" name="Picture 6" descr="Kiewit-4color.jpg">
            <a:extLst>
              <a:ext uri="{FF2B5EF4-FFF2-40B4-BE49-F238E27FC236}">
                <a16:creationId xmlns:a16="http://schemas.microsoft.com/office/drawing/2014/main" id="{DCCA4B3A-319D-4BC2-8C15-6883B9C230D7}"/>
              </a:ext>
            </a:extLst>
          </p:cNvPr>
          <p:cNvPicPr>
            <a:picLocks noChangeAspect="1"/>
          </p:cNvPicPr>
          <p:nvPr/>
        </p:nvPicPr>
        <p:blipFill>
          <a:blip r:embed="rId3"/>
          <a:stretch>
            <a:fillRect/>
          </a:stretch>
        </p:blipFill>
        <p:spPr>
          <a:xfrm>
            <a:off x="1143000" y="1524000"/>
            <a:ext cx="660694" cy="152400"/>
          </a:xfrm>
          <a:prstGeom prst="rect">
            <a:avLst/>
          </a:prstGeom>
        </p:spPr>
      </p:pic>
      <p:sp>
        <p:nvSpPr>
          <p:cNvPr id="8" name="Rectangle: Rounded Corners 7">
            <a:extLst>
              <a:ext uri="{FF2B5EF4-FFF2-40B4-BE49-F238E27FC236}">
                <a16:creationId xmlns:a16="http://schemas.microsoft.com/office/drawing/2014/main" id="{4636D431-6111-4307-805C-AA20D7CAA1BB}"/>
              </a:ext>
            </a:extLst>
          </p:cNvPr>
          <p:cNvSpPr/>
          <p:nvPr/>
        </p:nvSpPr>
        <p:spPr>
          <a:xfrm>
            <a:off x="5462586" y="1010747"/>
            <a:ext cx="3105484" cy="2296404"/>
          </a:xfrm>
          <a:prstGeom prst="round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AutoNum type="arabicPeriod"/>
            </a:pPr>
            <a:r>
              <a:rPr lang="en-US" sz="1400" dirty="0">
                <a:solidFill>
                  <a:srgbClr val="014A7F"/>
                </a:solidFill>
              </a:rPr>
              <a:t>Identify and accelerate your high potentials</a:t>
            </a:r>
          </a:p>
          <a:p>
            <a:pPr marL="342900" indent="-342900">
              <a:buAutoNum type="arabicPeriod"/>
            </a:pPr>
            <a:r>
              <a:rPr lang="en-US" sz="1400" dirty="0">
                <a:solidFill>
                  <a:srgbClr val="014A7F"/>
                </a:solidFill>
              </a:rPr>
              <a:t>Provide role-specific development to everyone</a:t>
            </a:r>
          </a:p>
          <a:p>
            <a:pPr marL="342900" indent="-342900">
              <a:buAutoNum type="arabicPeriod"/>
            </a:pPr>
            <a:r>
              <a:rPr lang="en-US" sz="1400" dirty="0">
                <a:solidFill>
                  <a:srgbClr val="014A7F"/>
                </a:solidFill>
              </a:rPr>
              <a:t>Extra support at the transitions</a:t>
            </a:r>
          </a:p>
          <a:p>
            <a:pPr marL="342900" indent="-342900">
              <a:buAutoNum type="arabicPeriod"/>
            </a:pPr>
            <a:r>
              <a:rPr lang="en-US" sz="1400" b="1" dirty="0">
                <a:solidFill>
                  <a:srgbClr val="014A7F"/>
                </a:solidFill>
              </a:rPr>
              <a:t>Let them know how they’re really doing</a:t>
            </a:r>
          </a:p>
          <a:p>
            <a:endParaRPr lang="en-US" sz="1400" dirty="0">
              <a:solidFill>
                <a:srgbClr val="014A7F"/>
              </a:solidFill>
            </a:endParaRPr>
          </a:p>
        </p:txBody>
      </p:sp>
    </p:spTree>
    <p:extLst>
      <p:ext uri="{BB962C8B-B14F-4D97-AF65-F5344CB8AC3E}">
        <p14:creationId xmlns:p14="http://schemas.microsoft.com/office/powerpoint/2010/main" val="289464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E31B7AA-C5C0-45C0-AB58-A28718BFE0CA}"/>
              </a:ext>
            </a:extLst>
          </p:cNvPr>
          <p:cNvSpPr txBox="1">
            <a:spLocks noChangeAspect="1" noChangeArrowheads="1"/>
          </p:cNvSpPr>
          <p:nvPr/>
        </p:nvSpPr>
        <p:spPr>
          <a:xfrm>
            <a:off x="304800" y="1295400"/>
            <a:ext cx="8610600" cy="653416"/>
          </a:xfrm>
          <a:prstGeom prst="rect">
            <a:avLst/>
          </a:prstGeom>
        </p:spPr>
        <p:txBody>
          <a:bodyPr>
            <a:noAutofit/>
          </a:bodyPr>
          <a:lstStyle/>
          <a:p>
            <a:pPr marR="0" lvl="0" algn="ctr" defTabSz="914400" rtl="0" eaLnBrk="0" fontAlgn="base" latinLnBrk="0" hangingPunct="0">
              <a:lnSpc>
                <a:spcPct val="100000"/>
              </a:lnSpc>
              <a:spcBef>
                <a:spcPct val="20000"/>
              </a:spcBef>
              <a:spcAft>
                <a:spcPts val="1200"/>
              </a:spcAft>
              <a:buClrTx/>
              <a:buSzTx/>
              <a:tabLst/>
              <a:defRPr/>
            </a:pPr>
            <a:r>
              <a:rPr kumimoji="0" lang="en-US" sz="3000" b="1" i="0" u="none" strike="noStrike" kern="0" cap="none" spc="0" normalizeH="0" baseline="0" noProof="0" dirty="0">
                <a:ln>
                  <a:noFill/>
                </a:ln>
                <a:effectLst/>
                <a:uLnTx/>
                <a:uFillTx/>
                <a:latin typeface="+mn-lt"/>
              </a:rPr>
              <a:t>One Page</a:t>
            </a:r>
            <a:r>
              <a:rPr kumimoji="0" lang="en-US" sz="3000" b="1" i="0" u="none" strike="noStrike" kern="0" cap="none" spc="0" normalizeH="0" noProof="0" dirty="0">
                <a:ln>
                  <a:noFill/>
                </a:ln>
                <a:effectLst/>
                <a:uLnTx/>
                <a:uFillTx/>
                <a:latin typeface="+mn-lt"/>
              </a:rPr>
              <a:t> </a:t>
            </a:r>
            <a:r>
              <a:rPr kumimoji="0" lang="en-US" sz="3000" b="1" i="0" u="none" strike="noStrike" kern="0" cap="none" spc="0" normalizeH="0" baseline="0" noProof="0" dirty="0">
                <a:ln>
                  <a:noFill/>
                </a:ln>
                <a:effectLst/>
                <a:uLnTx/>
                <a:uFillTx/>
                <a:latin typeface="+mn-lt"/>
              </a:rPr>
              <a:t>Annual Interview</a:t>
            </a:r>
            <a:endParaRPr kumimoji="0" lang="en-US" sz="2000" b="1" i="0" u="none" strike="noStrike" kern="0" cap="none" spc="0" normalizeH="0" baseline="0" noProof="0" dirty="0">
              <a:ln>
                <a:noFill/>
              </a:ln>
              <a:effectLst/>
              <a:uLnTx/>
              <a:uFillTx/>
              <a:latin typeface="+mn-lt"/>
            </a:endParaRPr>
          </a:p>
          <a:p>
            <a:pPr marL="0" marR="0" lvl="1" defTabSz="914400" rtl="0" eaLnBrk="0" fontAlgn="base" latinLnBrk="0" hangingPunct="0">
              <a:lnSpc>
                <a:spcPct val="100000"/>
              </a:lnSpc>
              <a:spcBef>
                <a:spcPct val="20000"/>
              </a:spcBef>
              <a:spcAft>
                <a:spcPts val="1200"/>
              </a:spcAft>
              <a:buClrTx/>
              <a:buSzTx/>
              <a:tabLst/>
              <a:defRPr/>
            </a:pPr>
            <a:endParaRPr kumimoji="0" lang="en-US" sz="2000" b="1" i="0" u="none" strike="noStrike" kern="0" cap="none" spc="0" normalizeH="0" baseline="0" noProof="0" dirty="0">
              <a:ln>
                <a:noFill/>
              </a:ln>
              <a:effectLst/>
              <a:uLnTx/>
              <a:uFillTx/>
              <a:latin typeface="+mn-lt"/>
            </a:endParaRPr>
          </a:p>
        </p:txBody>
      </p:sp>
      <p:pic>
        <p:nvPicPr>
          <p:cNvPr id="3" name="Picture 4" descr="http://image1.masterfile.com/getImage/NjAwLTAxNTkzOTAybi4wMDAwMDAwMA=AHBq-W/600-01593902n.jpg">
            <a:extLst>
              <a:ext uri="{FF2B5EF4-FFF2-40B4-BE49-F238E27FC236}">
                <a16:creationId xmlns:a16="http://schemas.microsoft.com/office/drawing/2014/main" id="{9ED2656C-242E-4C78-9AD8-A81807E390A9}"/>
              </a:ext>
            </a:extLst>
          </p:cNvPr>
          <p:cNvPicPr>
            <a:picLocks noChangeAspect="1" noChangeArrowheads="1"/>
          </p:cNvPicPr>
          <p:nvPr/>
        </p:nvPicPr>
        <p:blipFill>
          <a:blip r:embed="rId3"/>
          <a:srcRect l="38275" t="5178"/>
          <a:stretch>
            <a:fillRect/>
          </a:stretch>
        </p:blipFill>
        <p:spPr bwMode="auto">
          <a:xfrm>
            <a:off x="5410200" y="3129517"/>
            <a:ext cx="2419349" cy="2790825"/>
          </a:xfrm>
          <a:prstGeom prst="rect">
            <a:avLst/>
          </a:prstGeom>
          <a:noFill/>
          <a:ln w="28575" cmpd="thinThick">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5">
            <a:extLst>
              <a:ext uri="{FF2B5EF4-FFF2-40B4-BE49-F238E27FC236}">
                <a16:creationId xmlns:a16="http://schemas.microsoft.com/office/drawing/2014/main" id="{5A297A29-92D8-4504-B2EB-FE4746527723}"/>
              </a:ext>
            </a:extLst>
          </p:cNvPr>
          <p:cNvPicPr>
            <a:picLocks noChangeAspect="1" noChangeArrowheads="1"/>
          </p:cNvPicPr>
          <p:nvPr/>
        </p:nvPicPr>
        <p:blipFill>
          <a:blip r:embed="rId4" cstate="print"/>
          <a:srcRect/>
          <a:stretch>
            <a:fillRect/>
          </a:stretch>
        </p:blipFill>
        <p:spPr bwMode="auto">
          <a:xfrm>
            <a:off x="1573083" y="2385238"/>
            <a:ext cx="2998917" cy="3886200"/>
          </a:xfrm>
          <a:prstGeom prst="rect">
            <a:avLst/>
          </a:prstGeom>
          <a:solidFill>
            <a:schemeClr val="bg1"/>
          </a:solidFill>
          <a:ln w="31750">
            <a:solidFill>
              <a:schemeClr val="tx1">
                <a:lumMod val="50000"/>
                <a:lumOff val="50000"/>
              </a:schemeClr>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0936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021779"/>
            <a:ext cx="68580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5 Year Results</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3810000" cy="328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3135155" y="2085648"/>
            <a:ext cx="2111689" cy="320639"/>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Average years to advance</a:t>
            </a:r>
            <a:endParaRPr lang="en-US" sz="1000" b="1" i="1" dirty="0">
              <a:solidFill>
                <a:schemeClr val="tx1"/>
              </a:solidFill>
            </a:endParaRPr>
          </a:p>
        </p:txBody>
      </p:sp>
      <p:sp>
        <p:nvSpPr>
          <p:cNvPr id="2" name="Oval 1"/>
          <p:cNvSpPr/>
          <p:nvPr/>
        </p:nvSpPr>
        <p:spPr>
          <a:xfrm>
            <a:off x="3882369" y="2895600"/>
            <a:ext cx="994431" cy="28781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697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3"/>
          <p:cNvGraphicFramePr>
            <a:graphicFrameLocks noChangeAspect="1"/>
          </p:cNvGraphicFramePr>
          <p:nvPr>
            <p:extLst>
              <p:ext uri="{D42A27DB-BD31-4B8C-83A1-F6EECF244321}">
                <p14:modId xmlns:p14="http://schemas.microsoft.com/office/powerpoint/2010/main" val="3775845929"/>
              </p:ext>
            </p:extLst>
          </p:nvPr>
        </p:nvGraphicFramePr>
        <p:xfrm>
          <a:off x="608499" y="1533525"/>
          <a:ext cx="7720012" cy="4822054"/>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4"/>
          <p:cNvSpPr>
            <a:spLocks noChangeArrowheads="1"/>
          </p:cNvSpPr>
          <p:nvPr/>
        </p:nvSpPr>
        <p:spPr bwMode="auto">
          <a:xfrm>
            <a:off x="2181630" y="1434966"/>
            <a:ext cx="713970" cy="317634"/>
          </a:xfrm>
          <a:prstGeom prst="rect">
            <a:avLst/>
          </a:prstGeom>
          <a:noFill/>
          <a:ln w="9525">
            <a:noFill/>
            <a:miter lim="800000"/>
            <a:headEnd/>
            <a:tailEnd/>
          </a:ln>
        </p:spPr>
        <p:txBody>
          <a:bodyPr anchor="ctr"/>
          <a:lstStyle/>
          <a:p>
            <a:pPr eaLnBrk="0" hangingPunct="0">
              <a:lnSpc>
                <a:spcPct val="95000"/>
              </a:lnSpc>
            </a:pPr>
            <a:r>
              <a:rPr lang="en-US" altLang="en-US" sz="1600" dirty="0"/>
              <a:t>2006</a:t>
            </a:r>
          </a:p>
        </p:txBody>
      </p:sp>
      <p:sp>
        <p:nvSpPr>
          <p:cNvPr id="20" name="Rectangle 5"/>
          <p:cNvSpPr>
            <a:spLocks noChangeArrowheads="1"/>
          </p:cNvSpPr>
          <p:nvPr/>
        </p:nvSpPr>
        <p:spPr bwMode="auto">
          <a:xfrm>
            <a:off x="1990725" y="1477828"/>
            <a:ext cx="219075" cy="217488"/>
          </a:xfrm>
          <a:prstGeom prst="rect">
            <a:avLst/>
          </a:prstGeom>
          <a:solidFill>
            <a:srgbClr val="002060"/>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1" name="Rectangle 6"/>
          <p:cNvSpPr>
            <a:spLocks noChangeArrowheads="1"/>
          </p:cNvSpPr>
          <p:nvPr/>
        </p:nvSpPr>
        <p:spPr bwMode="auto">
          <a:xfrm>
            <a:off x="1261960" y="1447800"/>
            <a:ext cx="643040" cy="311150"/>
          </a:xfrm>
          <a:prstGeom prst="rect">
            <a:avLst/>
          </a:prstGeom>
          <a:noFill/>
          <a:ln w="9525">
            <a:noFill/>
            <a:miter lim="800000"/>
            <a:headEnd/>
            <a:tailEnd/>
          </a:ln>
        </p:spPr>
        <p:txBody>
          <a:bodyPr anchor="ctr"/>
          <a:lstStyle/>
          <a:p>
            <a:pPr eaLnBrk="0" hangingPunct="0">
              <a:lnSpc>
                <a:spcPct val="95000"/>
              </a:lnSpc>
            </a:pPr>
            <a:r>
              <a:rPr lang="en-US" altLang="en-US" sz="1600" dirty="0"/>
              <a:t>2002</a:t>
            </a:r>
          </a:p>
        </p:txBody>
      </p:sp>
      <p:sp>
        <p:nvSpPr>
          <p:cNvPr id="22" name="Rectangle 7"/>
          <p:cNvSpPr>
            <a:spLocks noChangeArrowheads="1"/>
          </p:cNvSpPr>
          <p:nvPr/>
        </p:nvSpPr>
        <p:spPr bwMode="auto">
          <a:xfrm>
            <a:off x="1039912" y="1500390"/>
            <a:ext cx="219075" cy="217488"/>
          </a:xfrm>
          <a:prstGeom prst="rect">
            <a:avLst/>
          </a:prstGeom>
          <a:solidFill>
            <a:srgbClr val="669555"/>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3" name="Rectangle 8"/>
          <p:cNvSpPr>
            <a:spLocks noChangeArrowheads="1"/>
          </p:cNvSpPr>
          <p:nvPr/>
        </p:nvSpPr>
        <p:spPr bwMode="auto">
          <a:xfrm rot="-5400000">
            <a:off x="-325437" y="3679689"/>
            <a:ext cx="1459149" cy="247650"/>
          </a:xfrm>
          <a:prstGeom prst="rect">
            <a:avLst/>
          </a:prstGeom>
          <a:noFill/>
          <a:ln w="9525">
            <a:noFill/>
            <a:miter lim="800000"/>
            <a:headEnd/>
            <a:tailEnd/>
          </a:ln>
        </p:spPr>
        <p:txBody>
          <a:bodyPr/>
          <a:lstStyle/>
          <a:p>
            <a:pPr indent="285750" algn="ctr">
              <a:spcBef>
                <a:spcPct val="50000"/>
              </a:spcBef>
              <a:buClr>
                <a:schemeClr val="tx1"/>
              </a:buClr>
              <a:buSzPct val="140000"/>
              <a:buFont typeface="Wingdings" pitchFamily="2" charset="2"/>
              <a:buNone/>
              <a:tabLst>
                <a:tab pos="3429000" algn="r"/>
                <a:tab pos="5207000" algn="r"/>
                <a:tab pos="6567488" algn="ctr"/>
              </a:tabLst>
            </a:pPr>
            <a:r>
              <a:rPr lang="en-US" altLang="en-US" sz="1000" dirty="0"/>
              <a:t>Headcount</a:t>
            </a:r>
          </a:p>
        </p:txBody>
      </p:sp>
      <p:sp>
        <p:nvSpPr>
          <p:cNvPr id="24" name="Rectangle 4"/>
          <p:cNvSpPr>
            <a:spLocks noChangeArrowheads="1"/>
          </p:cNvSpPr>
          <p:nvPr/>
        </p:nvSpPr>
        <p:spPr bwMode="auto">
          <a:xfrm>
            <a:off x="3186788" y="1441450"/>
            <a:ext cx="699412" cy="311150"/>
          </a:xfrm>
          <a:prstGeom prst="rect">
            <a:avLst/>
          </a:prstGeom>
          <a:noFill/>
          <a:ln w="9525">
            <a:noFill/>
            <a:miter lim="800000"/>
            <a:headEnd/>
            <a:tailEnd/>
          </a:ln>
        </p:spPr>
        <p:txBody>
          <a:bodyPr anchor="ctr"/>
          <a:lstStyle/>
          <a:p>
            <a:pPr eaLnBrk="0" hangingPunct="0">
              <a:lnSpc>
                <a:spcPct val="95000"/>
              </a:lnSpc>
            </a:pPr>
            <a:r>
              <a:rPr lang="en-US" altLang="en-US" sz="1600" dirty="0"/>
              <a:t>2007</a:t>
            </a:r>
          </a:p>
        </p:txBody>
      </p:sp>
      <p:sp>
        <p:nvSpPr>
          <p:cNvPr id="25" name="Rectangle 5"/>
          <p:cNvSpPr>
            <a:spLocks noChangeArrowheads="1"/>
          </p:cNvSpPr>
          <p:nvPr/>
        </p:nvSpPr>
        <p:spPr bwMode="auto">
          <a:xfrm>
            <a:off x="2955012" y="1484312"/>
            <a:ext cx="219075" cy="217488"/>
          </a:xfrm>
          <a:prstGeom prst="rect">
            <a:avLst/>
          </a:prstGeom>
          <a:solidFill>
            <a:srgbClr val="FFCC00"/>
          </a:solidFill>
          <a:ln w="9525" algn="ctr">
            <a:solidFill>
              <a:srgbClr val="000000"/>
            </a:solidFill>
            <a:miter lim="800000"/>
            <a:headEnd/>
            <a:tailEnd/>
          </a:ln>
        </p:spPr>
        <p:txBody>
          <a:bodyPr/>
          <a:lstStyle/>
          <a:p>
            <a:pPr algn="ctr" eaLnBrk="0" hangingPunct="0">
              <a:lnSpc>
                <a:spcPct val="85000"/>
              </a:lnSpc>
            </a:pPr>
            <a:endParaRPr lang="en-US" sz="1600"/>
          </a:p>
        </p:txBody>
      </p:sp>
      <p:sp>
        <p:nvSpPr>
          <p:cNvPr id="26" name="TextBox 25"/>
          <p:cNvSpPr txBox="1"/>
          <p:nvPr/>
        </p:nvSpPr>
        <p:spPr>
          <a:xfrm>
            <a:off x="3764604" y="6284068"/>
            <a:ext cx="2101176" cy="246221"/>
          </a:xfrm>
          <a:prstGeom prst="rect">
            <a:avLst/>
          </a:prstGeom>
          <a:noFill/>
        </p:spPr>
        <p:txBody>
          <a:bodyPr wrap="square" rtlCol="0">
            <a:spAutoFit/>
          </a:bodyPr>
          <a:lstStyle/>
          <a:p>
            <a:r>
              <a:rPr lang="en-US" sz="1000" dirty="0"/>
              <a:t># Years with Company</a:t>
            </a:r>
          </a:p>
        </p:txBody>
      </p:sp>
      <p:graphicFrame>
        <p:nvGraphicFramePr>
          <p:cNvPr id="2" name="Table 1"/>
          <p:cNvGraphicFramePr>
            <a:graphicFrameLocks noGrp="1"/>
          </p:cNvGraphicFramePr>
          <p:nvPr>
            <p:extLst>
              <p:ext uri="{D42A27DB-BD31-4B8C-83A1-F6EECF244321}">
                <p14:modId xmlns:p14="http://schemas.microsoft.com/office/powerpoint/2010/main" val="1969925984"/>
              </p:ext>
            </p:extLst>
          </p:nvPr>
        </p:nvGraphicFramePr>
        <p:xfrm>
          <a:off x="5161427" y="4029926"/>
          <a:ext cx="3347762" cy="465874"/>
        </p:xfrm>
        <a:graphic>
          <a:graphicData uri="http://schemas.openxmlformats.org/drawingml/2006/table">
            <a:tbl>
              <a:tblPr/>
              <a:tblGrid>
                <a:gridCol w="2128563">
                  <a:extLst>
                    <a:ext uri="{9D8B030D-6E8A-4147-A177-3AD203B41FA5}">
                      <a16:colId xmlns:a16="http://schemas.microsoft.com/office/drawing/2014/main" val="20000"/>
                    </a:ext>
                  </a:extLst>
                </a:gridCol>
                <a:gridCol w="1219199">
                  <a:extLst>
                    <a:ext uri="{9D8B030D-6E8A-4147-A177-3AD203B41FA5}">
                      <a16:colId xmlns:a16="http://schemas.microsoft.com/office/drawing/2014/main" val="20001"/>
                    </a:ext>
                  </a:extLst>
                </a:gridCol>
              </a:tblGrid>
              <a:tr h="465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ea typeface="Calibri"/>
                          <a:cs typeface="Times New Roman"/>
                        </a:rPr>
                        <a:t>Project Managers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latin typeface="Calibri"/>
                        </a:rPr>
                        <a:t>230</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7102900" y="3453825"/>
            <a:ext cx="1525482" cy="584775"/>
          </a:xfrm>
          <a:prstGeom prst="rect">
            <a:avLst/>
          </a:prstGeom>
        </p:spPr>
        <p:txBody>
          <a:bodyPr wrap="none">
            <a:spAutoFit/>
          </a:bodyPr>
          <a:lstStyle/>
          <a:p>
            <a:pPr algn="ctr"/>
            <a:r>
              <a:rPr lang="en-US" sz="1600" b="1" dirty="0">
                <a:latin typeface="Calibri" pitchFamily="34" charset="0"/>
              </a:rPr>
              <a:t>Total new</a:t>
            </a:r>
          </a:p>
          <a:p>
            <a:pPr algn="ctr"/>
            <a:r>
              <a:rPr lang="en-US" sz="1600" b="1" dirty="0">
                <a:latin typeface="Calibri" pitchFamily="34" charset="0"/>
              </a:rPr>
              <a:t> needed in 5 </a:t>
            </a:r>
            <a:r>
              <a:rPr lang="en-US" sz="1600" b="1" dirty="0" err="1">
                <a:latin typeface="Calibri" pitchFamily="34" charset="0"/>
              </a:rPr>
              <a:t>yrs</a:t>
            </a:r>
            <a:endParaRPr lang="en-US" sz="1600" b="1" dirty="0">
              <a:latin typeface="Calibri" pitchFamily="34" charset="0"/>
            </a:endParaRPr>
          </a:p>
        </p:txBody>
      </p:sp>
      <p:sp>
        <p:nvSpPr>
          <p:cNvPr id="16" name="Rectangle 15"/>
          <p:cNvSpPr/>
          <p:nvPr/>
        </p:nvSpPr>
        <p:spPr>
          <a:xfrm>
            <a:off x="5029200" y="4596825"/>
            <a:ext cx="3659082" cy="338554"/>
          </a:xfrm>
          <a:prstGeom prst="rect">
            <a:avLst/>
          </a:prstGeom>
        </p:spPr>
        <p:txBody>
          <a:bodyPr wrap="square">
            <a:spAutoFit/>
          </a:bodyPr>
          <a:lstStyle/>
          <a:p>
            <a:pPr algn="ctr"/>
            <a:r>
              <a:rPr lang="en-US" sz="1600" b="1" dirty="0">
                <a:latin typeface="Calibri" pitchFamily="34" charset="0"/>
              </a:rPr>
              <a:t>Reduced time to advance = 14 to 9 yrs.</a:t>
            </a:r>
          </a:p>
        </p:txBody>
      </p:sp>
      <p:cxnSp>
        <p:nvCxnSpPr>
          <p:cNvPr id="5" name="Straight Arrow Connector 4"/>
          <p:cNvCxnSpPr/>
          <p:nvPr/>
        </p:nvCxnSpPr>
        <p:spPr>
          <a:xfrm flipH="1">
            <a:off x="3657600" y="4687110"/>
            <a:ext cx="304800" cy="5706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114800" y="4687110"/>
            <a:ext cx="304800" cy="5706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352800" y="4267200"/>
            <a:ext cx="304800" cy="570690"/>
          </a:xfrm>
          <a:prstGeom prst="straightConnector1">
            <a:avLst/>
          </a:prstGeom>
          <a:ln w="3492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819400" y="4267200"/>
            <a:ext cx="304800" cy="570690"/>
          </a:xfrm>
          <a:prstGeom prst="straightConnector1">
            <a:avLst/>
          </a:prstGeom>
          <a:ln w="3492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362200" y="4229910"/>
            <a:ext cx="304800" cy="570690"/>
          </a:xfrm>
          <a:prstGeom prst="straightConnector1">
            <a:avLst/>
          </a:prstGeom>
          <a:ln w="34925">
            <a:solidFill>
              <a:srgbClr val="0000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1447800" y="1524000"/>
            <a:ext cx="61722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2007 - Revenue Growth ($B)</a:t>
            </a:r>
          </a:p>
        </p:txBody>
      </p:sp>
      <p:graphicFrame>
        <p:nvGraphicFramePr>
          <p:cNvPr id="12" name="Chart 11"/>
          <p:cNvGraphicFramePr>
            <a:graphicFrameLocks/>
          </p:cNvGraphicFramePr>
          <p:nvPr>
            <p:extLst>
              <p:ext uri="{D42A27DB-BD31-4B8C-83A1-F6EECF244321}">
                <p14:modId xmlns:p14="http://schemas.microsoft.com/office/powerpoint/2010/main" val="370037330"/>
              </p:ext>
            </p:extLst>
          </p:nvPr>
        </p:nvGraphicFramePr>
        <p:xfrm>
          <a:off x="1371600" y="2362200"/>
          <a:ext cx="57912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62400" y="2438400"/>
            <a:ext cx="36576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972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021779"/>
            <a:ext cx="68580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400" dirty="0">
                <a:solidFill>
                  <a:prstClr val="black"/>
                </a:solidFill>
              </a:rPr>
              <a:t>5 Year Results</a:t>
            </a:r>
          </a:p>
        </p:txBody>
      </p:sp>
      <p:graphicFrame>
        <p:nvGraphicFramePr>
          <p:cNvPr id="10" name="Chart 9">
            <a:extLst>
              <a:ext uri="{FF2B5EF4-FFF2-40B4-BE49-F238E27FC236}">
                <a16:creationId xmlns:a16="http://schemas.microsoft.com/office/drawing/2014/main" id="{08E1A0BE-0A2F-4C4D-A024-68693D0B7D7D}"/>
              </a:ext>
            </a:extLst>
          </p:cNvPr>
          <p:cNvGraphicFramePr>
            <a:graphicFrameLocks/>
          </p:cNvGraphicFramePr>
          <p:nvPr>
            <p:extLst>
              <p:ext uri="{D42A27DB-BD31-4B8C-83A1-F6EECF244321}">
                <p14:modId xmlns:p14="http://schemas.microsoft.com/office/powerpoint/2010/main" val="2824832989"/>
              </p:ext>
            </p:extLst>
          </p:nvPr>
        </p:nvGraphicFramePr>
        <p:xfrm>
          <a:off x="1447800" y="2209800"/>
          <a:ext cx="2289047"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3CFD7C9C-82E3-4749-A832-A32EFBE9E840}"/>
              </a:ext>
            </a:extLst>
          </p:cNvPr>
          <p:cNvGraphicFramePr>
            <a:graphicFrameLocks/>
          </p:cNvGraphicFramePr>
          <p:nvPr>
            <p:extLst>
              <p:ext uri="{D42A27DB-BD31-4B8C-83A1-F6EECF244321}">
                <p14:modId xmlns:p14="http://schemas.microsoft.com/office/powerpoint/2010/main" val="1541172667"/>
              </p:ext>
            </p:extLst>
          </p:nvPr>
        </p:nvGraphicFramePr>
        <p:xfrm>
          <a:off x="4267200" y="3200400"/>
          <a:ext cx="2514600" cy="2514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29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701304657"/>
              </p:ext>
            </p:extLst>
          </p:nvPr>
        </p:nvGraphicFramePr>
        <p:xfrm>
          <a:off x="619232" y="1423094"/>
          <a:ext cx="7324337" cy="5029221"/>
        </p:xfrm>
        <a:graphic>
          <a:graphicData uri="http://schemas.openxmlformats.org/drawingml/2006/chart">
            <c:chart xmlns:c="http://schemas.openxmlformats.org/drawingml/2006/chart" xmlns:r="http://schemas.openxmlformats.org/officeDocument/2006/relationships" r:id="rId3"/>
          </a:graphicData>
        </a:graphic>
      </p:graphicFrame>
      <p:sp>
        <p:nvSpPr>
          <p:cNvPr id="17" name="Rounded Rectangle 16"/>
          <p:cNvSpPr/>
          <p:nvPr/>
        </p:nvSpPr>
        <p:spPr>
          <a:xfrm>
            <a:off x="3485633" y="6014166"/>
            <a:ext cx="2128547" cy="29945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Kiewit Years</a:t>
            </a:r>
            <a:endParaRPr lang="en-US" sz="1000" b="1" i="1" dirty="0">
              <a:solidFill>
                <a:schemeClr val="tx1"/>
              </a:solidFill>
            </a:endParaRPr>
          </a:p>
        </p:txBody>
      </p:sp>
      <p:sp>
        <p:nvSpPr>
          <p:cNvPr id="18" name="Rounded Rectangle 17"/>
          <p:cNvSpPr/>
          <p:nvPr/>
        </p:nvSpPr>
        <p:spPr>
          <a:xfrm rot="16200000">
            <a:off x="-205158" y="3606911"/>
            <a:ext cx="2128547" cy="29945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 of Employees</a:t>
            </a:r>
            <a:endParaRPr lang="en-US" sz="1000" b="1" i="1" dirty="0">
              <a:solidFill>
                <a:schemeClr val="tx1"/>
              </a:solidFill>
            </a:endParaRPr>
          </a:p>
        </p:txBody>
      </p:sp>
      <p:sp>
        <p:nvSpPr>
          <p:cNvPr id="19" name="Rectangle 18"/>
          <p:cNvSpPr/>
          <p:nvPr/>
        </p:nvSpPr>
        <p:spPr>
          <a:xfrm>
            <a:off x="3074588" y="3352800"/>
            <a:ext cx="2656510" cy="506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cs typeface="Arial" pitchFamily="34" charset="0"/>
              </a:rPr>
              <a:t>We’re keeping more of our people</a:t>
            </a:r>
          </a:p>
        </p:txBody>
      </p:sp>
      <p:cxnSp>
        <p:nvCxnSpPr>
          <p:cNvPr id="20" name="Straight Arrow Connector 19"/>
          <p:cNvCxnSpPr/>
          <p:nvPr/>
        </p:nvCxnSpPr>
        <p:spPr>
          <a:xfrm flipH="1">
            <a:off x="2575775" y="3846790"/>
            <a:ext cx="498813" cy="28732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972876" y="3999190"/>
            <a:ext cx="498814" cy="71447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485633" y="4159876"/>
            <a:ext cx="204458" cy="61603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494847" y="1907981"/>
            <a:ext cx="2236251" cy="500368"/>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Histogram of Kiewit Experience</a:t>
            </a:r>
          </a:p>
          <a:p>
            <a:pPr algn="ctr"/>
            <a:r>
              <a:rPr lang="en-US" sz="1000" b="1" i="1" dirty="0">
                <a:solidFill>
                  <a:schemeClr val="tx1"/>
                </a:solidFill>
              </a:rPr>
              <a:t>(District Salaried)</a:t>
            </a:r>
          </a:p>
        </p:txBody>
      </p:sp>
      <p:sp>
        <p:nvSpPr>
          <p:cNvPr id="11" name="Oval 10">
            <a:extLst>
              <a:ext uri="{FF2B5EF4-FFF2-40B4-BE49-F238E27FC236}">
                <a16:creationId xmlns:a16="http://schemas.microsoft.com/office/drawing/2014/main" id="{AB7DF406-4673-4614-8E82-FF925D146419}"/>
              </a:ext>
            </a:extLst>
          </p:cNvPr>
          <p:cNvSpPr/>
          <p:nvPr/>
        </p:nvSpPr>
        <p:spPr>
          <a:xfrm rot="5400000">
            <a:off x="7518454" y="3719738"/>
            <a:ext cx="344209" cy="903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108" t="-4870" r="-4849" b="-3573"/>
          <a:stretch/>
        </p:blipFill>
        <p:spPr>
          <a:xfrm>
            <a:off x="1205132" y="1769323"/>
            <a:ext cx="1157068" cy="1490207"/>
          </a:xfrm>
          <a:prstGeom prst="rect">
            <a:avLst/>
          </a:prstGeom>
          <a:solidFill>
            <a:schemeClr val="bg1"/>
          </a:solidFill>
        </p:spPr>
      </p:pic>
      <p:pic>
        <p:nvPicPr>
          <p:cNvPr id="1028" name="Picture 4" descr="M:\Creative Services\Active\_Resources\Graphics\Graphics - Logos\Awards\2011 Pro Patria Wards for Employer Support of the Guard and Reserve\logo-es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444" y="5523547"/>
            <a:ext cx="1993756" cy="877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8386" t="-9259" r="-8446" b="-9157"/>
          <a:stretch/>
        </p:blipFill>
        <p:spPr>
          <a:xfrm>
            <a:off x="914400" y="3762195"/>
            <a:ext cx="1707251" cy="1707252"/>
          </a:xfrm>
          <a:prstGeom prst="rect">
            <a:avLst/>
          </a:prstGeom>
          <a:solidFill>
            <a:schemeClr val="bg1"/>
          </a:solidFill>
        </p:spPr>
      </p:pic>
      <p:pic>
        <p:nvPicPr>
          <p:cNvPr id="18" name="Picture 2" descr="M:\Creative Services\Active\_Resources\Graphics\Graphics - Logos\Awards\2014 Aon Hewitt Top Companies for Leaders\AonHewittTopCompaniesforLeaderslogos\tcfl_logo_bug_2014_black-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3085679"/>
            <a:ext cx="1037538" cy="6017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3687895"/>
            <a:ext cx="2674582" cy="1086770"/>
          </a:xfrm>
          <a:prstGeom prst="rect">
            <a:avLst/>
          </a:prstGeom>
        </p:spPr>
      </p:pic>
      <p:pic>
        <p:nvPicPr>
          <p:cNvPr id="21" name="Picture 3" descr="M:\Creative Services\Active\_Resources\Graphics\Graphics - Logos\Awards\2012 Well Workplace Gold Award\f13a58badcc3974ac03071d04b4f9330_f17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4799" y="5105400"/>
            <a:ext cx="1043941" cy="10439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descr="cid:image002.png@01CEA25B.C8A58F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8086" y="2265097"/>
            <a:ext cx="968139" cy="53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76582" y="1981201"/>
            <a:ext cx="1781618" cy="1981200"/>
          </a:xfrm>
          <a:prstGeom prst="rect">
            <a:avLst/>
          </a:prstGeom>
          <a:noFill/>
          <a:ln w="412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2931" y="1820526"/>
            <a:ext cx="1533839" cy="137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0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4300" y="1600200"/>
            <a:ext cx="89154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pPr algn="ctr"/>
            <a:r>
              <a:rPr lang="en-US" sz="2200" dirty="0">
                <a:solidFill>
                  <a:prstClr val="black"/>
                </a:solidFill>
              </a:rPr>
              <a:t>What have you learned that you can use?</a:t>
            </a:r>
            <a:endParaRPr lang="en-US" sz="2000" i="1" dirty="0">
              <a:solidFill>
                <a:prstClr val="black"/>
              </a:solidFill>
            </a:endParaRPr>
          </a:p>
        </p:txBody>
      </p:sp>
      <p:pic>
        <p:nvPicPr>
          <p:cNvPr id="9218" name="Picture 2" descr="C:\Users\jon.swartzentruber\Pictures\14 Kiewit Poeple\People photos\Cover_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624137"/>
            <a:ext cx="2743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67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Swartzentruber\Pictures\10 Kiewit Poeple\People photos\Intern Top of the World 006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725" y="914399"/>
            <a:ext cx="7983279" cy="59560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a:xfrm>
            <a:off x="228600" y="1219200"/>
            <a:ext cx="89154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pPr algn="ctr"/>
            <a:r>
              <a:rPr lang="en-US" sz="1800" dirty="0">
                <a:solidFill>
                  <a:prstClr val="black"/>
                </a:solidFill>
              </a:rPr>
              <a:t>Kiewit Intern</a:t>
            </a:r>
          </a:p>
          <a:p>
            <a:pPr algn="ctr"/>
            <a:endParaRPr lang="en-US" sz="1800" i="1" dirty="0">
              <a:solidFill>
                <a:prstClr val="black"/>
              </a:solidFill>
            </a:endParaRPr>
          </a:p>
          <a:p>
            <a:pPr algn="ctr"/>
            <a:r>
              <a:rPr lang="en-US" sz="1800" i="1" dirty="0">
                <a:solidFill>
                  <a:prstClr val="black"/>
                </a:solidFill>
              </a:rPr>
              <a:t>Verrazano Narrows Bridge</a:t>
            </a:r>
          </a:p>
          <a:p>
            <a:pPr algn="ctr"/>
            <a:r>
              <a:rPr lang="en-US" sz="1800" i="1" dirty="0">
                <a:solidFill>
                  <a:prstClr val="black"/>
                </a:solidFill>
              </a:rPr>
              <a:t>New York City</a:t>
            </a:r>
          </a:p>
        </p:txBody>
      </p:sp>
    </p:spTree>
    <p:extLst>
      <p:ext uri="{BB962C8B-B14F-4D97-AF65-F5344CB8AC3E}">
        <p14:creationId xmlns:p14="http://schemas.microsoft.com/office/powerpoint/2010/main" val="1833731443"/>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1447800" y="1524000"/>
            <a:ext cx="61722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800" dirty="0"/>
              <a:t>2007 - Revenue Forecast ($B)</a:t>
            </a:r>
          </a:p>
        </p:txBody>
      </p:sp>
      <p:graphicFrame>
        <p:nvGraphicFramePr>
          <p:cNvPr id="12" name="Chart 11"/>
          <p:cNvGraphicFramePr>
            <a:graphicFrameLocks/>
          </p:cNvGraphicFramePr>
          <p:nvPr>
            <p:extLst>
              <p:ext uri="{D42A27DB-BD31-4B8C-83A1-F6EECF244321}">
                <p14:modId xmlns:p14="http://schemas.microsoft.com/office/powerpoint/2010/main" val="3874665151"/>
              </p:ext>
            </p:extLst>
          </p:nvPr>
        </p:nvGraphicFramePr>
        <p:xfrm>
          <a:off x="1371600" y="2362200"/>
          <a:ext cx="5791200" cy="381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825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3"/>
          <p:cNvGraphicFramePr>
            <a:graphicFrameLocks noChangeAspect="1"/>
          </p:cNvGraphicFramePr>
          <p:nvPr>
            <p:extLst>
              <p:ext uri="{D42A27DB-BD31-4B8C-83A1-F6EECF244321}">
                <p14:modId xmlns:p14="http://schemas.microsoft.com/office/powerpoint/2010/main" val="3928275827"/>
              </p:ext>
            </p:extLst>
          </p:nvPr>
        </p:nvGraphicFramePr>
        <p:xfrm>
          <a:off x="2548611" y="2458799"/>
          <a:ext cx="6105207" cy="3944938"/>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3"/>
          <p:cNvSpPr txBox="1">
            <a:spLocks noChangeArrowheads="1"/>
          </p:cNvSpPr>
          <p:nvPr/>
        </p:nvSpPr>
        <p:spPr>
          <a:xfrm>
            <a:off x="1219200" y="1524000"/>
            <a:ext cx="74676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600" dirty="0"/>
              <a:t>2007 - People Growth</a:t>
            </a:r>
          </a:p>
        </p:txBody>
      </p:sp>
      <p:graphicFrame>
        <p:nvGraphicFramePr>
          <p:cNvPr id="10" name="Chart 9"/>
          <p:cNvGraphicFramePr>
            <a:graphicFrameLocks/>
          </p:cNvGraphicFramePr>
          <p:nvPr>
            <p:extLst>
              <p:ext uri="{D42A27DB-BD31-4B8C-83A1-F6EECF244321}">
                <p14:modId xmlns:p14="http://schemas.microsoft.com/office/powerpoint/2010/main" val="3362954300"/>
              </p:ext>
            </p:extLst>
          </p:nvPr>
        </p:nvGraphicFramePr>
        <p:xfrm>
          <a:off x="1241946" y="2207525"/>
          <a:ext cx="6143625"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p:cNvSpPr/>
          <p:nvPr/>
        </p:nvSpPr>
        <p:spPr>
          <a:xfrm>
            <a:off x="3962400" y="2209800"/>
            <a:ext cx="36576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819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3"/>
          <p:cNvGraphicFramePr>
            <a:graphicFrameLocks noChangeAspect="1"/>
          </p:cNvGraphicFramePr>
          <p:nvPr>
            <p:extLst>
              <p:ext uri="{D42A27DB-BD31-4B8C-83A1-F6EECF244321}">
                <p14:modId xmlns:p14="http://schemas.microsoft.com/office/powerpoint/2010/main" val="1522822681"/>
              </p:ext>
            </p:extLst>
          </p:nvPr>
        </p:nvGraphicFramePr>
        <p:xfrm>
          <a:off x="2548611" y="2458799"/>
          <a:ext cx="6105207" cy="3944938"/>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3"/>
          <p:cNvSpPr txBox="1">
            <a:spLocks noChangeArrowheads="1"/>
          </p:cNvSpPr>
          <p:nvPr/>
        </p:nvSpPr>
        <p:spPr>
          <a:xfrm>
            <a:off x="1219200" y="1524000"/>
            <a:ext cx="792480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sz="2600" dirty="0"/>
              <a:t>2007 - People Forecast</a:t>
            </a:r>
          </a:p>
        </p:txBody>
      </p:sp>
      <p:graphicFrame>
        <p:nvGraphicFramePr>
          <p:cNvPr id="10" name="Chart 9"/>
          <p:cNvGraphicFramePr>
            <a:graphicFrameLocks/>
          </p:cNvGraphicFramePr>
          <p:nvPr>
            <p:extLst>
              <p:ext uri="{D42A27DB-BD31-4B8C-83A1-F6EECF244321}">
                <p14:modId xmlns:p14="http://schemas.microsoft.com/office/powerpoint/2010/main" val="1078164230"/>
              </p:ext>
            </p:extLst>
          </p:nvPr>
        </p:nvGraphicFramePr>
        <p:xfrm>
          <a:off x="1241946" y="2207525"/>
          <a:ext cx="6143625" cy="419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5599839"/>
      </p:ext>
    </p:extLst>
  </p:cSld>
  <p:clrMapOvr>
    <a:masterClrMapping/>
  </p:clrMapOvr>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kbook">
  <a:themeElements>
    <a:clrScheme name="Workboo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orkb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chemeClr val="folHlink"/>
          </a:buClr>
          <a:buSzTx/>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Workboo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kboo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kboo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kboo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kboo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kboo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kboo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Office Administration AD-21" ma:contentTypeID="0x010100F67935030963E344B2D6443E349B38310087F736BD8237C345B6271A20F6B7A4A601007D6AC5ACC9ACDF4797C048F5AB52B455" ma:contentTypeVersion="8" ma:contentTypeDescription="" ma:contentTypeScope="" ma:versionID="1340fa25a9bd6f83f66be7d7034aac07">
  <xsd:schema xmlns:xsd="http://www.w3.org/2001/XMLSchema" xmlns:xs="http://www.w3.org/2001/XMLSchema" xmlns:p="http://schemas.microsoft.com/office/2006/metadata/properties" xmlns:ns2="3b3663a6-f29f-4d3a-8b65-d75a6b5d9c03" xmlns:ns3="57e28778-532d-45f5-b41a-487cb9ed2eb0" targetNamespace="http://schemas.microsoft.com/office/2006/metadata/properties" ma:root="true" ma:fieldsID="0ef2df6aaaa66ab2cf91d7c86478e955" ns2:_="" ns3:_="">
    <xsd:import namespace="3b3663a6-f29f-4d3a-8b65-d75a6b5d9c03"/>
    <xsd:import namespace="57e28778-532d-45f5-b41a-487cb9ed2eb0"/>
    <xsd:element name="properties">
      <xsd:complexType>
        <xsd:sequence>
          <xsd:element name="documentManagement">
            <xsd:complexType>
              <xsd:all>
                <xsd:element ref="ns2:District" minOccurs="0"/>
                <xsd:element ref="ns2:ProfitCenter" minOccurs="0"/>
                <xsd:element ref="ns2:OpportunityID"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663a6-f29f-4d3a-8b65-d75a6b5d9c03" elementFormDefault="qualified">
    <xsd:import namespace="http://schemas.microsoft.com/office/2006/documentManagement/types"/>
    <xsd:import namespace="http://schemas.microsoft.com/office/infopath/2007/PartnerControls"/>
    <xsd:element name="District" ma:index="8" nillable="true" ma:displayName="District" ma:format="Dropdown" ma:internalName="District">
      <xsd:simpleType>
        <xsd:restriction base="dms:Choice">
          <xsd:enumeration value="Aero Automatic/Jet Pipe"/>
          <xsd:enumeration value="Central"/>
          <xsd:enumeration value="Cherne Contracting"/>
          <xsd:enumeration value="Continental Fire Alarm"/>
          <xsd:enumeration value="Crane"/>
          <xsd:enumeration value="Eastern"/>
          <xsd:enumeration value="Eastern Canada"/>
          <xsd:enumeration value="Federal"/>
          <xsd:enumeration value="Ganotec"/>
          <xsd:enumeration value="Ganotec West"/>
          <xsd:enumeration value="Ibberson District"/>
          <xsd:enumeration value="KECo"/>
          <xsd:enumeration value="Kiewit Australia"/>
          <xsd:enumeration value="Kiewit Bridge and Marine"/>
          <xsd:enumeration value="Kiewit Building Group"/>
          <xsd:enumeration value="Kiewit Energy - Canada"/>
          <xsd:enumeration value="Kiewit Energy - US"/>
          <xsd:enumeration value="Kiewit Power Constructors"/>
          <xsd:enumeration value="Kiewit Power Engineers"/>
          <xsd:enumeration value="Kiewit Power Nuclear"/>
          <xsd:enumeration value="Kiewit Energy Group Shared Services"/>
          <xsd:enumeration value="Kiewit Infrastructure Engineers"/>
          <xsd:enumeration value="Kiewit Infrastructure Procurement"/>
          <xsd:enumeration value="Kiewit Infrastructure Proposal Group"/>
          <xsd:enumeration value="Kiewit Offshore Services"/>
          <xsd:enumeration value="Kiewit Operations General Construction"/>
          <xsd:enumeration value="MEC Industrial"/>
          <xsd:enumeration value="MEC Transportation"/>
          <xsd:enumeration value="Midwest Aviation"/>
          <xsd:enumeration value="Mining"/>
          <xsd:enumeration value="Northern California"/>
          <xsd:enumeration value="Northwest"/>
          <xsd:enumeration value="South Central"/>
          <xsd:enumeration value="Southeast"/>
          <xsd:enumeration value="Southern California"/>
          <xsd:enumeration value="Southwest"/>
          <xsd:enumeration value="Ganotec West"/>
          <xsd:enumeration value="TIC - Corporate"/>
          <xsd:enumeration value="TIC - Marine &amp; Heavy Civil"/>
          <xsd:enumeration value="TIC - Southern"/>
          <xsd:enumeration value="TIC - Southwest"/>
          <xsd:enumeration value="TIC - Western"/>
          <xsd:enumeration value="TIC - Wyoming"/>
          <xsd:enumeration value="Underground"/>
          <xsd:enumeration value="Western Canada"/>
          <xsd:enumeration value="Western Summit"/>
          <xsd:enumeration value="Accounting"/>
          <xsd:enumeration value="Building and Administration"/>
          <xsd:enumeration value="Corporate Communication"/>
          <xsd:enumeration value="Corporate Tax"/>
          <xsd:enumeration value="Environmental"/>
          <xsd:enumeration value="Ethics and Compliance"/>
          <xsd:enumeration value="Executive Management"/>
          <xsd:enumeration value="HO-Business Management Group"/>
          <xsd:enumeration value="Home Office Equipment"/>
          <xsd:enumeration value="Human Resources"/>
          <xsd:enumeration value="Information Management"/>
          <xsd:enumeration value="Internal Audit"/>
          <xsd:enumeration value="KieCore"/>
          <xsd:enumeration value="KieCore Continuous Improvement"/>
          <xsd:enumeration value="Kiewit Business Services"/>
          <xsd:enumeration value="Kiewit University"/>
          <xsd:enumeration value="Leadership Development"/>
          <xsd:enumeration value="Legal"/>
          <xsd:enumeration value="P3"/>
          <xsd:enumeration value="Procurement"/>
          <xsd:enumeration value="Purchasing &amp; Sales"/>
          <xsd:enumeration value="Quality"/>
          <xsd:enumeration value="Real Estate"/>
          <xsd:enumeration value="Risk Management"/>
          <xsd:enumeration value="Safety"/>
          <xsd:enumeration value="Stock Registrar"/>
          <xsd:enumeration value="Strategy and Development"/>
          <xsd:enumeration value="Travel"/>
          <xsd:enumeration value="Treasury"/>
          <xsd:enumeration value="Home Office"/>
        </xsd:restriction>
      </xsd:simpleType>
    </xsd:element>
    <xsd:element name="ProfitCenter" ma:index="9" nillable="true" ma:displayName="ProfitCenter" ma:default="Leadership Development" ma:internalName="ProfitCenter">
      <xsd:simpleType>
        <xsd:restriction base="dms:Text">
          <xsd:maxLength value="255"/>
        </xsd:restriction>
      </xsd:simpleType>
    </xsd:element>
    <xsd:element name="OpportunityID" ma:index="10" nillable="true" ma:displayName="OpportunityID" ma:internalName="Opportunity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e28778-532d-45f5-b41a-487cb9ed2eb0"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f80ea469-1d81-4d10-a97e-7dfee9d60b6a" ContentTypeId="0x010100F67935030963E344B2D6443E349B38310087F736BD8237C345B6271A20F6B7A4A601" PreviousValue="false"/>
</file>

<file path=customXml/item4.xml><?xml version="1.0" encoding="utf-8"?>
<p:properties xmlns:p="http://schemas.microsoft.com/office/2006/metadata/properties" xmlns:xsi="http://www.w3.org/2001/XMLSchema-instance" xmlns:pc="http://schemas.microsoft.com/office/infopath/2007/PartnerControls">
  <documentManagement>
    <ProfitCenter xmlns="3b3663a6-f29f-4d3a-8b65-d75a6b5d9c03" xsi:nil="true"/>
    <District xmlns="3b3663a6-f29f-4d3a-8b65-d75a6b5d9c03" xsi:nil="true"/>
    <OpportunityID xmlns="3b3663a6-f29f-4d3a-8b65-d75a6b5d9c03" xsi:nil="true"/>
    <_dlc_DocId xmlns="57e28778-532d-45f5-b41a-487cb9ed2eb0">LDXX-17-260</_dlc_DocId>
    <_dlc_DocIdUrl xmlns="57e28778-532d-45f5-b41a-487cb9ed2eb0">
      <Url>https://portal.kiewit.com/sites/LD/_layouts/DocIdRedir.aspx?ID=LDXX-17-260</Url>
      <Description>LDXX-17-260</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1868E4-3882-419E-9034-5616CD573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663a6-f29f-4d3a-8b65-d75a6b5d9c03"/>
    <ds:schemaRef ds:uri="57e28778-532d-45f5-b41a-487cb9ed2e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176CCC-F69D-4F92-8921-6824F8DD740F}">
  <ds:schemaRefs>
    <ds:schemaRef ds:uri="http://schemas.microsoft.com/sharepoint/events"/>
  </ds:schemaRefs>
</ds:datastoreItem>
</file>

<file path=customXml/itemProps3.xml><?xml version="1.0" encoding="utf-8"?>
<ds:datastoreItem xmlns:ds="http://schemas.openxmlformats.org/officeDocument/2006/customXml" ds:itemID="{9F578913-BC34-4B2A-BCCF-195EE13EC375}">
  <ds:schemaRefs>
    <ds:schemaRef ds:uri="Microsoft.SharePoint.Taxonomy.ContentTypeSync"/>
  </ds:schemaRefs>
</ds:datastoreItem>
</file>

<file path=customXml/itemProps4.xml><?xml version="1.0" encoding="utf-8"?>
<ds:datastoreItem xmlns:ds="http://schemas.openxmlformats.org/officeDocument/2006/customXml" ds:itemID="{BD637F25-ACC8-43F6-B297-AFC73B042598}">
  <ds:schemaRefs>
    <ds:schemaRef ds:uri="http://schemas.microsoft.com/office/2006/metadata/properties"/>
    <ds:schemaRef ds:uri="http://schemas.microsoft.com/office/infopath/2007/PartnerControls"/>
    <ds:schemaRef ds:uri="3b3663a6-f29f-4d3a-8b65-d75a6b5d9c03"/>
    <ds:schemaRef ds:uri="57e28778-532d-45f5-b41a-487cb9ed2eb0"/>
  </ds:schemaRefs>
</ds:datastoreItem>
</file>

<file path=customXml/itemProps5.xml><?xml version="1.0" encoding="utf-8"?>
<ds:datastoreItem xmlns:ds="http://schemas.openxmlformats.org/officeDocument/2006/customXml" ds:itemID="{A56D65CE-41E3-4768-8D31-B5A4503D70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3653</TotalTime>
  <Words>2415</Words>
  <Application>Microsoft Office PowerPoint</Application>
  <PresentationFormat>On-screen Show (4:3)</PresentationFormat>
  <Paragraphs>739</Paragraphs>
  <Slides>64</Slides>
  <Notes>62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64</vt:i4>
      </vt:variant>
    </vt:vector>
  </HeadingPairs>
  <TitlesOfParts>
    <vt:vector size="76" baseType="lpstr">
      <vt:lpstr>Arial</vt:lpstr>
      <vt:lpstr>Arial Black</vt:lpstr>
      <vt:lpstr>Calibri</vt:lpstr>
      <vt:lpstr>Gilroy</vt:lpstr>
      <vt:lpstr>Raleway Light</vt:lpstr>
      <vt:lpstr>Raleway Medium</vt:lpstr>
      <vt:lpstr>Raleway SemiBold</vt:lpstr>
      <vt:lpstr>Symbol</vt:lpstr>
      <vt:lpstr>Wingdings</vt:lpstr>
      <vt:lpstr>Office Theme</vt:lpstr>
      <vt:lpstr>1_Office Theme</vt:lpstr>
      <vt:lpstr>Workbook</vt:lpstr>
      <vt:lpstr>Big League Talent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Kiewit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Jon Swartzentruber</cp:lastModifiedBy>
  <cp:revision>145</cp:revision>
  <cp:lastPrinted>2013-10-24T17:31:28Z</cp:lastPrinted>
  <dcterms:created xsi:type="dcterms:W3CDTF">2013-10-21T15:16:07Z</dcterms:created>
  <dcterms:modified xsi:type="dcterms:W3CDTF">2022-04-20T02:33:47Z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4db8355e-7ec6-4d6e-bbcb-c48eac5c4d2e</vt:lpwstr>
  </property>
  <property fmtid="{D5CDD505-2E9C-101B-9397-08002B2CF9AE}" pid="3" name="ContentTypeId">
    <vt:lpwstr>0x010100F67935030963E344B2D6443E349B38310087F736BD8237C345B6271A20F6B7A4A601007D6AC5ACC9ACDF4797C048F5AB52B455</vt:lpwstr>
  </property>
</Properties>
</file>